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3" autoAdjust="0"/>
    <p:restoredTop sz="94709"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5862"/>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EFAB209A-F02D-4C05-B7FB-376640D2CCFF}" type="datetimeFigureOut">
              <a:rPr lang="en-US" smtClean="0"/>
              <a:pPr/>
              <a:t>8/2/2015</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540F41F9-2666-4536-8904-E00F10E20A68}"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advTm="5000">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FAB209A-F02D-4C05-B7FB-376640D2CCFF}" type="datetimeFigureOut">
              <a:rPr lang="en-US" smtClean="0"/>
              <a:pPr/>
              <a:t>8/2/2015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0F41F9-2666-4536-8904-E00F10E20A68}" type="slidenum">
              <a:rPr lang="en-US" smtClean="0"/>
              <a:pPr/>
              <a:t>‹#›</a:t>
            </a:fld>
            <a:endParaRPr lang="en-US"/>
          </a:p>
        </p:txBody>
      </p:sp>
    </p:spTree>
  </p:cSld>
  <p:clrMapOvr>
    <a:masterClrMapping/>
  </p:clrMapOvr>
  <p:transition spd="slow" advTm="5000">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FAB209A-F02D-4C05-B7FB-376640D2CCFF}" type="datetimeFigureOut">
              <a:rPr lang="en-US" smtClean="0"/>
              <a:pPr/>
              <a:t>8/2/2015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0F41F9-2666-4536-8904-E00F10E20A68}"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advTm="5000">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FAB209A-F02D-4C05-B7FB-376640D2CCFF}" type="datetimeFigureOut">
              <a:rPr lang="en-US" smtClean="0"/>
              <a:pPr/>
              <a:t>8/2/2015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40F41F9-2666-4536-8904-E00F10E20A68}" type="slidenum">
              <a:rPr lang="en-US" smtClean="0"/>
              <a:pPr/>
              <a:t>‹#›</a:t>
            </a:fld>
            <a:endParaRPr lang="en-US"/>
          </a:p>
        </p:txBody>
      </p:sp>
    </p:spTree>
  </p:cSld>
  <p:clrMapOvr>
    <a:masterClrMapping/>
  </p:clrMapOvr>
  <p:transition spd="slow" advTm="5000">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FAB209A-F02D-4C05-B7FB-376640D2CCFF}" type="datetimeFigureOut">
              <a:rPr lang="en-US" smtClean="0"/>
              <a:pPr/>
              <a:t>8/2/2015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40F41F9-2666-4536-8904-E00F10E20A68}"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advTm="5000">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FAB209A-F02D-4C05-B7FB-376640D2CCFF}" type="datetimeFigureOut">
              <a:rPr lang="en-US" smtClean="0"/>
              <a:pPr/>
              <a:t>8/2/2015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40F41F9-2666-4536-8904-E00F10E20A68}" type="slidenum">
              <a:rPr lang="en-US" smtClean="0"/>
              <a:pPr/>
              <a:t>‹#›</a:t>
            </a:fld>
            <a:endParaRPr lang="en-US"/>
          </a:p>
        </p:txBody>
      </p:sp>
    </p:spTree>
  </p:cSld>
  <p:clrMapOvr>
    <a:masterClrMapping/>
  </p:clrMapOvr>
  <p:transition spd="slow" advTm="5000">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FAB209A-F02D-4C05-B7FB-376640D2CCFF}" type="datetimeFigureOut">
              <a:rPr lang="en-US" smtClean="0"/>
              <a:pPr/>
              <a:t>8/2/2015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40F41F9-2666-4536-8904-E00F10E20A68}" type="slidenum">
              <a:rPr lang="en-US" smtClean="0"/>
              <a:pPr/>
              <a:t>‹#›</a:t>
            </a:fld>
            <a:endParaRPr lang="en-US"/>
          </a:p>
        </p:txBody>
      </p:sp>
    </p:spTree>
  </p:cSld>
  <p:clrMapOvr>
    <a:masterClrMapping/>
  </p:clrMapOvr>
  <p:transition spd="slow" advTm="5000">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FAB209A-F02D-4C05-B7FB-376640D2CCFF}" type="datetimeFigureOut">
              <a:rPr lang="en-US" smtClean="0"/>
              <a:pPr/>
              <a:t>8/2/2015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40F41F9-2666-4536-8904-E00F10E20A68}" type="slidenum">
              <a:rPr lang="en-US" smtClean="0"/>
              <a:pPr/>
              <a:t>‹#›</a:t>
            </a:fld>
            <a:endParaRPr lang="en-US"/>
          </a:p>
        </p:txBody>
      </p:sp>
    </p:spTree>
  </p:cSld>
  <p:clrMapOvr>
    <a:masterClrMapping/>
  </p:clrMapOvr>
  <p:transition spd="slow" advTm="5000">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EFAB209A-F02D-4C05-B7FB-376640D2CCFF}" type="datetimeFigureOut">
              <a:rPr lang="en-US" smtClean="0"/>
              <a:pPr/>
              <a:t>8/2/2015</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540F41F9-2666-4536-8904-E00F10E20A68}" type="slidenum">
              <a:rPr lang="en-US" smtClean="0"/>
              <a:pPr/>
              <a:t>‹#›</a:t>
            </a:fld>
            <a:endParaRPr lang="en-US"/>
          </a:p>
        </p:txBody>
      </p:sp>
    </p:spTree>
  </p:cSld>
  <p:clrMapOvr>
    <a:masterClrMapping/>
  </p:clrMapOvr>
  <p:transition spd="slow" advTm="5000">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FAB209A-F02D-4C05-B7FB-376640D2CCFF}" type="datetimeFigureOut">
              <a:rPr lang="en-US" smtClean="0"/>
              <a:pPr/>
              <a:t>8/2/2015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0F41F9-2666-4536-8904-E00F10E20A68}" type="slidenum">
              <a:rPr lang="en-US" smtClean="0"/>
              <a:pPr/>
              <a:t>‹#›</a:t>
            </a:fld>
            <a:endParaRPr lang="en-US"/>
          </a:p>
        </p:txBody>
      </p:sp>
    </p:spTree>
  </p:cSld>
  <p:clrMapOvr>
    <a:masterClrMapping/>
  </p:clrMapOvr>
  <p:transition spd="slow" advTm="5000">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FAB209A-F02D-4C05-B7FB-376640D2CCFF}" type="datetimeFigureOut">
              <a:rPr lang="en-US" smtClean="0"/>
              <a:pPr/>
              <a:t>8/2/2015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0F41F9-2666-4536-8904-E00F10E20A68}" type="slidenum">
              <a:rPr lang="en-US" smtClean="0"/>
              <a:pPr/>
              <a:t>‹#›</a:t>
            </a:fld>
            <a:endParaRPr lang="en-US"/>
          </a:p>
        </p:txBody>
      </p:sp>
    </p:spTree>
  </p:cSld>
  <p:clrMapOvr>
    <a:masterClrMapping/>
  </p:clrMapOvr>
  <p:transition spd="slow" advTm="5000">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EFAB209A-F02D-4C05-B7FB-376640D2CCFF}" type="datetimeFigureOut">
              <a:rPr lang="en-US" smtClean="0"/>
              <a:pPr/>
              <a:t>8/2/2015</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540F41F9-2666-4536-8904-E00F10E20A6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advTm="5000">
    <p:push dir="r"/>
  </p:transition>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en.wikipedia.org/wiki/Grand_Trunk_Road" TargetMode="External"/><Relationship Id="rId3" Type="http://schemas.openxmlformats.org/officeDocument/2006/relationships/hyperlink" Target="http://en.wikipedia.org/wiki/India" TargetMode="External"/><Relationship Id="rId7" Type="http://schemas.openxmlformats.org/officeDocument/2006/relationships/hyperlink" Target="http://en.wikipedia.org/wiki/Kolkata_Metropolitan_Development_Authority" TargetMode="External"/><Relationship Id="rId2" Type="http://schemas.openxmlformats.org/officeDocument/2006/relationships/hyperlink" Target="http://en.wikipedia.org/wiki/West_Bengal" TargetMode="External"/><Relationship Id="rId1" Type="http://schemas.openxmlformats.org/officeDocument/2006/relationships/slideLayout" Target="../slideLayouts/slideLayout7.xml"/><Relationship Id="rId6" Type="http://schemas.openxmlformats.org/officeDocument/2006/relationships/hyperlink" Target="http://en.wikipedia.org/wiki/Hooghly_District" TargetMode="External"/><Relationship Id="rId5" Type="http://schemas.openxmlformats.org/officeDocument/2006/relationships/hyperlink" Target="http://en.wikipedia.org/wiki/Kolkata" TargetMode="External"/><Relationship Id="rId10" Type="http://schemas.openxmlformats.org/officeDocument/2006/relationships/hyperlink" Target="http://en.wikipedia.org/wiki/North_24_Parganas" TargetMode="External"/><Relationship Id="rId4" Type="http://schemas.openxmlformats.org/officeDocument/2006/relationships/hyperlink" Target="http://en.wikipedia.org/wiki/Hooghly_River" TargetMode="External"/><Relationship Id="rId9" Type="http://schemas.openxmlformats.org/officeDocument/2006/relationships/hyperlink" Target="http://en.wikipedia.org/wiki/Eastern_Railway_(India)"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Bhurshut" TargetMode="External"/><Relationship Id="rId2" Type="http://schemas.openxmlformats.org/officeDocument/2006/relationships/hyperlink" Target="http://en.wikipedia.org/wiki/Portuguese_Empire" TargetMode="External"/><Relationship Id="rId1" Type="http://schemas.openxmlformats.org/officeDocument/2006/relationships/slideLayout" Target="../slideLayouts/slideLayout2.xml"/><Relationship Id="rId5" Type="http://schemas.openxmlformats.org/officeDocument/2006/relationships/hyperlink" Target="http://en.wikipedia.org/wiki/Bengal" TargetMode="External"/><Relationship Id="rId4" Type="http://schemas.openxmlformats.org/officeDocument/2006/relationships/hyperlink" Target="http://en.wikipedia.org/wiki/Mughal_Empire"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en.wikipedia.org/wiki/Indian_independence_movement" TargetMode="External"/><Relationship Id="rId3" Type="http://schemas.openxmlformats.org/officeDocument/2006/relationships/hyperlink" Target="http://en.wikipedia.org/wiki/Battle_of_Chinsurah" TargetMode="External"/><Relationship Id="rId7" Type="http://schemas.openxmlformats.org/officeDocument/2006/relationships/hyperlink" Target="http://en.wikipedia.org/wiki/Bengal_renaissance" TargetMode="External"/><Relationship Id="rId2" Type="http://schemas.openxmlformats.org/officeDocument/2006/relationships/hyperlink" Target="http://en.wikipedia.org/wiki/Netherlands" TargetMode="External"/><Relationship Id="rId1" Type="http://schemas.openxmlformats.org/officeDocument/2006/relationships/slideLayout" Target="../slideLayouts/slideLayout7.xml"/><Relationship Id="rId6" Type="http://schemas.openxmlformats.org/officeDocument/2006/relationships/hyperlink" Target="http://en.wikipedia.org/wiki/Sumatra" TargetMode="External"/><Relationship Id="rId5" Type="http://schemas.openxmlformats.org/officeDocument/2006/relationships/hyperlink" Target="http://en.wikipedia.org/wiki/Napoleonic_wars" TargetMode="External"/><Relationship Id="rId10" Type="http://schemas.openxmlformats.org/officeDocument/2006/relationships/hyperlink" Target="http://en.wikipedia.org/wiki/Bankim_Chandra_Chattopadhyay" TargetMode="External"/><Relationship Id="rId4" Type="http://schemas.openxmlformats.org/officeDocument/2006/relationships/hyperlink" Target="http://en.wikipedia.org/wiki/Chandernagore" TargetMode="External"/><Relationship Id="rId9" Type="http://schemas.openxmlformats.org/officeDocument/2006/relationships/hyperlink" Target="http://en.wikipedia.org/wiki/Vande_Matara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6000" dirty="0" smtClean="0">
                <a:solidFill>
                  <a:schemeClr val="bg1"/>
                </a:solidFill>
              </a:rPr>
              <a:t>History of </a:t>
            </a:r>
            <a:r>
              <a:rPr lang="en-US" sz="6000" dirty="0" err="1" smtClean="0">
                <a:solidFill>
                  <a:schemeClr val="bg1"/>
                </a:solidFill>
              </a:rPr>
              <a:t>Hoogly</a:t>
            </a:r>
            <a:endParaRPr lang="en-US" sz="6000" dirty="0">
              <a:solidFill>
                <a:schemeClr val="bg1"/>
              </a:solidFill>
            </a:endParaRPr>
          </a:p>
        </p:txBody>
      </p:sp>
      <p:sp>
        <p:nvSpPr>
          <p:cNvPr id="3" name="Subtitle 2"/>
          <p:cNvSpPr>
            <a:spLocks noGrp="1"/>
          </p:cNvSpPr>
          <p:nvPr>
            <p:ph type="subTitle" idx="1"/>
          </p:nvPr>
        </p:nvSpPr>
        <p:spPr/>
        <p:txBody>
          <a:bodyPr/>
          <a:lstStyle/>
          <a:p>
            <a:endParaRPr lang="en-US" dirty="0" smtClean="0"/>
          </a:p>
          <a:p>
            <a:r>
              <a:rPr lang="en-US" dirty="0" smtClean="0"/>
              <a:t>West Bengal</a:t>
            </a:r>
            <a:endParaRPr lang="en-US" dirty="0"/>
          </a:p>
        </p:txBody>
      </p:sp>
    </p:spTree>
  </p:cSld>
  <p:clrMapOvr>
    <a:masterClrMapping/>
  </p:clrMapOvr>
  <p:transition spd="slow" advTm="5000">
    <p:push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Hooghly</a:t>
            </a:r>
            <a:endParaRPr lang="en-US" dirty="0">
              <a:solidFill>
                <a:schemeClr val="bg1"/>
              </a:solidFill>
            </a:endParaRPr>
          </a:p>
        </p:txBody>
      </p:sp>
      <p:sp>
        <p:nvSpPr>
          <p:cNvPr id="3" name="Content Placeholder 2"/>
          <p:cNvSpPr>
            <a:spLocks noGrp="1"/>
          </p:cNvSpPr>
          <p:nvPr>
            <p:ph idx="1"/>
          </p:nvPr>
        </p:nvSpPr>
        <p:spPr>
          <a:xfrm>
            <a:off x="457200" y="1783560"/>
            <a:ext cx="8229600" cy="4572000"/>
          </a:xfrm>
        </p:spPr>
        <p:txBody>
          <a:bodyPr>
            <a:noAutofit/>
          </a:bodyPr>
          <a:lstStyle/>
          <a:p>
            <a:pPr algn="just"/>
            <a:r>
              <a:rPr lang="en-US" sz="1400" b="1" dirty="0" smtClean="0">
                <a:solidFill>
                  <a:schemeClr val="bg1"/>
                </a:solidFill>
              </a:rPr>
              <a:t>The district of Hooghly had been colonized by different civilization from the pre historic times. However the history of the region was recorded from the time it existed to be the kingdom of the </a:t>
            </a:r>
            <a:r>
              <a:rPr lang="en-US" sz="1400" b="1" dirty="0" err="1" smtClean="0">
                <a:solidFill>
                  <a:schemeClr val="bg1"/>
                </a:solidFill>
              </a:rPr>
              <a:t>Suhmas</a:t>
            </a:r>
            <a:r>
              <a:rPr lang="en-US" sz="1400" b="1" dirty="0" smtClean="0">
                <a:solidFill>
                  <a:schemeClr val="bg1"/>
                </a:solidFill>
              </a:rPr>
              <a:t>, a valiant tribe who were the juxtaposition of the </a:t>
            </a:r>
            <a:r>
              <a:rPr lang="en-US" sz="1400" b="1" dirty="0" err="1" smtClean="0">
                <a:solidFill>
                  <a:schemeClr val="bg1"/>
                </a:solidFill>
              </a:rPr>
              <a:t>Angas</a:t>
            </a:r>
            <a:r>
              <a:rPr lang="en-US" sz="1400" b="1" dirty="0" smtClean="0">
                <a:solidFill>
                  <a:schemeClr val="bg1"/>
                </a:solidFill>
              </a:rPr>
              <a:t>, </a:t>
            </a:r>
            <a:r>
              <a:rPr lang="en-US" sz="1400" b="1" dirty="0" err="1" smtClean="0">
                <a:solidFill>
                  <a:schemeClr val="bg1"/>
                </a:solidFill>
              </a:rPr>
              <a:t>Vangas</a:t>
            </a:r>
            <a:r>
              <a:rPr lang="en-US" sz="1400" b="1" dirty="0" smtClean="0">
                <a:solidFill>
                  <a:schemeClr val="bg1"/>
                </a:solidFill>
              </a:rPr>
              <a:t> &amp; </a:t>
            </a:r>
            <a:r>
              <a:rPr lang="en-US" sz="1400" b="1" dirty="0" err="1" smtClean="0">
                <a:solidFill>
                  <a:schemeClr val="bg1"/>
                </a:solidFill>
              </a:rPr>
              <a:t>Pundras</a:t>
            </a:r>
            <a:r>
              <a:rPr lang="en-US" sz="1400" b="1" dirty="0" smtClean="0">
                <a:solidFill>
                  <a:schemeClr val="bg1"/>
                </a:solidFill>
              </a:rPr>
              <a:t>. In Mahabharata, mention of these tribes has been made. The reference of the </a:t>
            </a:r>
            <a:r>
              <a:rPr lang="en-US" sz="1400" b="1" dirty="0" err="1" smtClean="0">
                <a:solidFill>
                  <a:schemeClr val="bg1"/>
                </a:solidFill>
              </a:rPr>
              <a:t>Suhmas</a:t>
            </a:r>
            <a:r>
              <a:rPr lang="en-US" sz="1400" b="1" dirty="0" smtClean="0">
                <a:solidFill>
                  <a:schemeClr val="bg1"/>
                </a:solidFill>
              </a:rPr>
              <a:t> in </a:t>
            </a:r>
            <a:r>
              <a:rPr lang="en-US" sz="1400" b="1" dirty="0" err="1" smtClean="0">
                <a:solidFill>
                  <a:schemeClr val="bg1"/>
                </a:solidFill>
              </a:rPr>
              <a:t>Mahabhasya</a:t>
            </a:r>
            <a:r>
              <a:rPr lang="en-US" sz="1400" b="1" dirty="0" smtClean="0">
                <a:solidFill>
                  <a:schemeClr val="bg1"/>
                </a:solidFill>
              </a:rPr>
              <a:t> of the 2nd century B.C clearly designates the existence of the region in the 2nd century B.C.</a:t>
            </a:r>
          </a:p>
          <a:p>
            <a:pPr algn="just"/>
            <a:endParaRPr lang="en-US" sz="1400" b="1" dirty="0" smtClean="0">
              <a:solidFill>
                <a:schemeClr val="bg1"/>
              </a:solidFill>
            </a:endParaRPr>
          </a:p>
          <a:p>
            <a:pPr algn="just"/>
            <a:r>
              <a:rPr lang="en-US" sz="1400" b="1" dirty="0" smtClean="0">
                <a:solidFill>
                  <a:schemeClr val="bg1"/>
                </a:solidFill>
              </a:rPr>
              <a:t>In the 3rd century B.C, when </a:t>
            </a:r>
            <a:r>
              <a:rPr lang="en-US" sz="1400" b="1" dirty="0" err="1" smtClean="0">
                <a:solidFill>
                  <a:schemeClr val="bg1"/>
                </a:solidFill>
              </a:rPr>
              <a:t>Ashoka</a:t>
            </a:r>
            <a:r>
              <a:rPr lang="en-US" sz="1400" b="1" dirty="0" smtClean="0">
                <a:solidFill>
                  <a:schemeClr val="bg1"/>
                </a:solidFill>
              </a:rPr>
              <a:t> of the </a:t>
            </a:r>
            <a:r>
              <a:rPr lang="en-US" sz="1400" b="1" dirty="0" err="1" smtClean="0">
                <a:solidFill>
                  <a:schemeClr val="bg1"/>
                </a:solidFill>
              </a:rPr>
              <a:t>Maurya</a:t>
            </a:r>
            <a:r>
              <a:rPr lang="en-US" sz="1400" b="1" dirty="0" smtClean="0">
                <a:solidFill>
                  <a:schemeClr val="bg1"/>
                </a:solidFill>
              </a:rPr>
              <a:t> dynasty rose into power and augmented his expedition, the major part of the region came under his sway, leaving almost none in the control of the </a:t>
            </a:r>
            <a:r>
              <a:rPr lang="en-US" sz="1400" b="1" dirty="0" err="1" smtClean="0">
                <a:solidFill>
                  <a:schemeClr val="bg1"/>
                </a:solidFill>
              </a:rPr>
              <a:t>Suhmas</a:t>
            </a:r>
            <a:r>
              <a:rPr lang="en-US" sz="1400" b="1" dirty="0" smtClean="0">
                <a:solidFill>
                  <a:schemeClr val="bg1"/>
                </a:solidFill>
              </a:rPr>
              <a:t>. The jurisdiction of </a:t>
            </a:r>
            <a:r>
              <a:rPr lang="en-US" sz="1400" b="1" dirty="0" err="1" smtClean="0">
                <a:solidFill>
                  <a:schemeClr val="bg1"/>
                </a:solidFill>
              </a:rPr>
              <a:t>Ashoka</a:t>
            </a:r>
            <a:r>
              <a:rPr lang="en-US" sz="1400" b="1" dirty="0" smtClean="0">
                <a:solidFill>
                  <a:schemeClr val="bg1"/>
                </a:solidFill>
              </a:rPr>
              <a:t> includes the whole area of Bengal, along the </a:t>
            </a:r>
            <a:r>
              <a:rPr lang="en-US" sz="1400" b="1" dirty="0" err="1" smtClean="0">
                <a:solidFill>
                  <a:schemeClr val="bg1"/>
                </a:solidFill>
              </a:rPr>
              <a:t>Gangetic</a:t>
            </a:r>
            <a:r>
              <a:rPr lang="en-US" sz="1400" b="1" dirty="0" smtClean="0">
                <a:solidFill>
                  <a:schemeClr val="bg1"/>
                </a:solidFill>
              </a:rPr>
              <a:t> plains, which even extends </a:t>
            </a:r>
            <a:r>
              <a:rPr lang="en-US" sz="1400" b="1" dirty="0" err="1" smtClean="0">
                <a:solidFill>
                  <a:schemeClr val="bg1"/>
                </a:solidFill>
              </a:rPr>
              <a:t>upto</a:t>
            </a:r>
            <a:r>
              <a:rPr lang="en-US" sz="1400" b="1" dirty="0" smtClean="0">
                <a:solidFill>
                  <a:schemeClr val="bg1"/>
                </a:solidFill>
              </a:rPr>
              <a:t> </a:t>
            </a:r>
            <a:r>
              <a:rPr lang="en-US" sz="1400" b="1" dirty="0" err="1" smtClean="0">
                <a:solidFill>
                  <a:schemeClr val="bg1"/>
                </a:solidFill>
              </a:rPr>
              <a:t>Tamralipta</a:t>
            </a:r>
            <a:r>
              <a:rPr lang="en-US" sz="1400" b="1" dirty="0" smtClean="0">
                <a:solidFill>
                  <a:schemeClr val="bg1"/>
                </a:solidFill>
              </a:rPr>
              <a:t>. However the region with the rest of Bengal was conquered by the successful campaign of </a:t>
            </a:r>
            <a:r>
              <a:rPr lang="en-US" sz="1400" b="1" dirty="0" err="1" smtClean="0">
                <a:solidFill>
                  <a:schemeClr val="bg1"/>
                </a:solidFill>
              </a:rPr>
              <a:t>Samudragupta</a:t>
            </a:r>
            <a:r>
              <a:rPr lang="en-US" sz="1400" b="1" dirty="0" smtClean="0">
                <a:solidFill>
                  <a:schemeClr val="bg1"/>
                </a:solidFill>
              </a:rPr>
              <a:t> and was attached in the territory of the Gupta Empire in the 4th century B.C</a:t>
            </a:r>
            <a:endParaRPr lang="en-US" sz="1400" b="1" dirty="0">
              <a:solidFill>
                <a:schemeClr val="bg1"/>
              </a:solidFill>
            </a:endParaRPr>
          </a:p>
        </p:txBody>
      </p:sp>
    </p:spTree>
  </p:cSld>
  <p:clrMapOvr>
    <a:masterClrMapping/>
  </p:clrMapOvr>
  <p:transition spd="slow" advTm="5000">
    <p:push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p:cNvSpPr/>
          <p:nvPr/>
        </p:nvSpPr>
        <p:spPr>
          <a:xfrm>
            <a:off x="152400" y="335846"/>
            <a:ext cx="8839200" cy="5324535"/>
          </a:xfrm>
          <a:prstGeom prst="rect">
            <a:avLst/>
          </a:prstGeom>
        </p:spPr>
        <p:txBody>
          <a:bodyPr wrap="square">
            <a:spAutoFit/>
          </a:bodyPr>
          <a:lstStyle/>
          <a:p>
            <a:r>
              <a:rPr lang="en-US" sz="2000" b="1" dirty="0" smtClean="0">
                <a:solidFill>
                  <a:srgbClr val="FFFF00"/>
                </a:solidFill>
              </a:rPr>
              <a:t>Being a part of the magnificent </a:t>
            </a:r>
            <a:r>
              <a:rPr lang="en-US" sz="2000" b="1" dirty="0" err="1" smtClean="0">
                <a:solidFill>
                  <a:srgbClr val="FFFF00"/>
                </a:solidFill>
              </a:rPr>
              <a:t>Guptas</a:t>
            </a:r>
            <a:r>
              <a:rPr lang="en-US" sz="2000" b="1" dirty="0" smtClean="0">
                <a:solidFill>
                  <a:srgbClr val="FFFF00"/>
                </a:solidFill>
              </a:rPr>
              <a:t> for several centuries, the region suffers a set back and immense loss when </a:t>
            </a:r>
            <a:r>
              <a:rPr lang="en-US" sz="2000" b="1" dirty="0" err="1" smtClean="0">
                <a:solidFill>
                  <a:srgbClr val="FFFF00"/>
                </a:solidFill>
              </a:rPr>
              <a:t>Sasanka</a:t>
            </a:r>
            <a:r>
              <a:rPr lang="en-US" sz="2000" b="1" dirty="0" smtClean="0">
                <a:solidFill>
                  <a:srgbClr val="FFFF00"/>
                </a:solidFill>
              </a:rPr>
              <a:t>, the vigorous king of Gaur expedite against the former princes and conquered Bengal, covering the region of present Hooghly. But </a:t>
            </a:r>
            <a:r>
              <a:rPr lang="en-US" sz="2000" b="1" dirty="0" err="1" smtClean="0">
                <a:solidFill>
                  <a:srgbClr val="FFFF00"/>
                </a:solidFill>
              </a:rPr>
              <a:t>Sasanka</a:t>
            </a:r>
            <a:r>
              <a:rPr lang="en-US" sz="2000" b="1" dirty="0" smtClean="0">
                <a:solidFill>
                  <a:srgbClr val="FFFF00"/>
                </a:solidFill>
              </a:rPr>
              <a:t> could maintain his kingdom, not for long and in the second half of the same century, </a:t>
            </a:r>
            <a:r>
              <a:rPr lang="en-US" sz="2000" b="1" dirty="0" err="1" smtClean="0">
                <a:solidFill>
                  <a:srgbClr val="FFFF00"/>
                </a:solidFill>
              </a:rPr>
              <a:t>Siladitya</a:t>
            </a:r>
            <a:r>
              <a:rPr lang="en-US" sz="2000" b="1" dirty="0" smtClean="0">
                <a:solidFill>
                  <a:srgbClr val="FFFF00"/>
                </a:solidFill>
              </a:rPr>
              <a:t> </a:t>
            </a:r>
            <a:r>
              <a:rPr lang="en-US" sz="2000" b="1" dirty="0" err="1" smtClean="0">
                <a:solidFill>
                  <a:srgbClr val="FFFF00"/>
                </a:solidFill>
              </a:rPr>
              <a:t>Harshavardhana</a:t>
            </a:r>
            <a:r>
              <a:rPr lang="en-US" sz="2000" b="1" dirty="0" smtClean="0">
                <a:solidFill>
                  <a:srgbClr val="FFFF00"/>
                </a:solidFill>
              </a:rPr>
              <a:t> became the domineer of whole area of Bengal. But the northern and eastern part of the present Hooghly was under the control of the </a:t>
            </a:r>
            <a:r>
              <a:rPr lang="en-US" sz="2000" b="1" dirty="0" err="1" smtClean="0">
                <a:solidFill>
                  <a:srgbClr val="FFFF00"/>
                </a:solidFill>
              </a:rPr>
              <a:t>Sena</a:t>
            </a:r>
            <a:r>
              <a:rPr lang="en-US" sz="2000" b="1" dirty="0" smtClean="0">
                <a:solidFill>
                  <a:srgbClr val="FFFF00"/>
                </a:solidFill>
              </a:rPr>
              <a:t> Kings, powerful in Bengal at that time.</a:t>
            </a:r>
          </a:p>
          <a:p>
            <a:endParaRPr lang="en-US" sz="2000" b="1" dirty="0">
              <a:solidFill>
                <a:srgbClr val="FFFF00"/>
              </a:solidFill>
            </a:endParaRPr>
          </a:p>
          <a:p>
            <a:endParaRPr lang="en-US" sz="2000" b="1" dirty="0" smtClean="0">
              <a:solidFill>
                <a:srgbClr val="FFFF00"/>
              </a:solidFill>
            </a:endParaRPr>
          </a:p>
          <a:p>
            <a:endParaRPr lang="en-US" sz="2000" b="1" dirty="0" smtClean="0">
              <a:solidFill>
                <a:srgbClr val="FFFF00"/>
              </a:solidFill>
            </a:endParaRPr>
          </a:p>
          <a:p>
            <a:endParaRPr lang="en-US" sz="2000" b="1" dirty="0">
              <a:solidFill>
                <a:srgbClr val="FFFF00"/>
              </a:solidFill>
            </a:endParaRPr>
          </a:p>
        </p:txBody>
      </p:sp>
      <p:sp>
        <p:nvSpPr>
          <p:cNvPr id="4" name="Rectangle 3"/>
          <p:cNvSpPr/>
          <p:nvPr/>
        </p:nvSpPr>
        <p:spPr>
          <a:xfrm>
            <a:off x="228600" y="4343400"/>
            <a:ext cx="8686800" cy="1323439"/>
          </a:xfrm>
          <a:prstGeom prst="rect">
            <a:avLst/>
          </a:prstGeom>
        </p:spPr>
        <p:txBody>
          <a:bodyPr wrap="square">
            <a:spAutoFit/>
          </a:bodyPr>
          <a:lstStyle/>
          <a:p>
            <a:r>
              <a:rPr lang="en-US" sz="2000" b="1" dirty="0" smtClean="0">
                <a:solidFill>
                  <a:srgbClr val="FFFF00"/>
                </a:solidFill>
              </a:rPr>
              <a:t>The region was under the influence of the indigenous rulers till the 13th century when the Muslim invaded Bengal and established their supremacy suppressing the native rulers. </a:t>
            </a:r>
            <a:endParaRPr lang="en-US" sz="2000" b="1" dirty="0">
              <a:solidFill>
                <a:srgbClr val="FFFF00"/>
              </a:solidFill>
            </a:endParaRPr>
          </a:p>
        </p:txBody>
      </p:sp>
    </p:spTree>
  </p:cSld>
  <p:clrMapOvr>
    <a:masterClrMapping/>
  </p:clrMapOvr>
  <p:transition spd="slow" advTm="5000">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2" name="Rectangle 1"/>
          <p:cNvSpPr/>
          <p:nvPr/>
        </p:nvSpPr>
        <p:spPr>
          <a:xfrm>
            <a:off x="0" y="3811012"/>
            <a:ext cx="8991600" cy="3046988"/>
          </a:xfrm>
          <a:prstGeom prst="rect">
            <a:avLst/>
          </a:prstGeom>
        </p:spPr>
        <p:txBody>
          <a:bodyPr wrap="square">
            <a:spAutoFit/>
          </a:bodyPr>
          <a:lstStyle/>
          <a:p>
            <a:pPr algn="just"/>
            <a:r>
              <a:rPr lang="en-US" sz="1600" b="1" dirty="0" smtClean="0">
                <a:solidFill>
                  <a:srgbClr val="FFFF00"/>
                </a:solidFill>
              </a:rPr>
              <a:t>After the Battle of </a:t>
            </a:r>
            <a:r>
              <a:rPr lang="en-US" sz="1600" b="1" dirty="0" err="1" smtClean="0">
                <a:solidFill>
                  <a:srgbClr val="FFFF00"/>
                </a:solidFill>
              </a:rPr>
              <a:t>Plassey</a:t>
            </a:r>
            <a:r>
              <a:rPr lang="en-US" sz="1600" b="1" dirty="0" smtClean="0">
                <a:solidFill>
                  <a:srgbClr val="FFFF00"/>
                </a:solidFill>
              </a:rPr>
              <a:t>, when Mir </a:t>
            </a:r>
            <a:r>
              <a:rPr lang="en-US" sz="1600" b="1" dirty="0" err="1" smtClean="0">
                <a:solidFill>
                  <a:srgbClr val="FFFF00"/>
                </a:solidFill>
              </a:rPr>
              <a:t>Kasim</a:t>
            </a:r>
            <a:r>
              <a:rPr lang="en-US" sz="1600" b="1" dirty="0" smtClean="0">
                <a:solidFill>
                  <a:srgbClr val="FFFF00"/>
                </a:solidFill>
              </a:rPr>
              <a:t>, according to an agreement donated the </a:t>
            </a:r>
            <a:r>
              <a:rPr lang="en-US" sz="1600" b="1" dirty="0" err="1" smtClean="0">
                <a:solidFill>
                  <a:srgbClr val="FFFF00"/>
                </a:solidFill>
              </a:rPr>
              <a:t>zamindary</a:t>
            </a:r>
            <a:r>
              <a:rPr lang="en-US" sz="1600" b="1" dirty="0" smtClean="0">
                <a:solidFill>
                  <a:srgbClr val="FFFF00"/>
                </a:solidFill>
              </a:rPr>
              <a:t> areas of </a:t>
            </a:r>
            <a:r>
              <a:rPr lang="en-US" sz="1600" b="1" dirty="0" err="1" smtClean="0">
                <a:solidFill>
                  <a:srgbClr val="FFFF00"/>
                </a:solidFill>
              </a:rPr>
              <a:t>Burdwan</a:t>
            </a:r>
            <a:r>
              <a:rPr lang="en-US" sz="1600" b="1" dirty="0" smtClean="0">
                <a:solidFill>
                  <a:srgbClr val="FFFF00"/>
                </a:solidFill>
              </a:rPr>
              <a:t>, </a:t>
            </a:r>
            <a:r>
              <a:rPr lang="en-US" sz="1600" b="1" dirty="0" err="1" smtClean="0">
                <a:solidFill>
                  <a:srgbClr val="FFFF00"/>
                </a:solidFill>
              </a:rPr>
              <a:t>Midnapore</a:t>
            </a:r>
            <a:r>
              <a:rPr lang="en-US" sz="1600" b="1" dirty="0" smtClean="0">
                <a:solidFill>
                  <a:srgbClr val="FFFF00"/>
                </a:solidFill>
              </a:rPr>
              <a:t> and Chittagong to the British East India Company, the English rose into power. Having all the </a:t>
            </a:r>
            <a:r>
              <a:rPr lang="en-US" sz="1600" b="1" dirty="0" err="1" smtClean="0">
                <a:solidFill>
                  <a:srgbClr val="FFFF00"/>
                </a:solidFill>
              </a:rPr>
              <a:t>Zamindary</a:t>
            </a:r>
            <a:r>
              <a:rPr lang="en-US" sz="1600" b="1" dirty="0" smtClean="0">
                <a:solidFill>
                  <a:srgbClr val="FFFF00"/>
                </a:solidFill>
              </a:rPr>
              <a:t> areas of Bengal in clutch, it became somewhat effortless for the British to establish their political hold. The British, with the aim to install a firm hold, drive away the other races, formerly controlling Bengal. Consequently the areas around the Hooghly district, which was once used to be a transaction seat for the Portuguese and the Dutch, continued to exist within the territory of the British.</a:t>
            </a:r>
          </a:p>
          <a:p>
            <a:pPr algn="just"/>
            <a:endParaRPr lang="en-US" sz="1600" b="1" dirty="0">
              <a:solidFill>
                <a:srgbClr val="FFFF00"/>
              </a:solidFill>
            </a:endParaRPr>
          </a:p>
        </p:txBody>
      </p:sp>
      <p:sp>
        <p:nvSpPr>
          <p:cNvPr id="3" name="Rectangle 2"/>
          <p:cNvSpPr/>
          <p:nvPr/>
        </p:nvSpPr>
        <p:spPr>
          <a:xfrm>
            <a:off x="0" y="152400"/>
            <a:ext cx="9144000" cy="3539430"/>
          </a:xfrm>
          <a:prstGeom prst="rect">
            <a:avLst/>
          </a:prstGeom>
        </p:spPr>
        <p:txBody>
          <a:bodyPr wrap="square">
            <a:spAutoFit/>
          </a:bodyPr>
          <a:lstStyle/>
          <a:p>
            <a:pPr algn="just"/>
            <a:r>
              <a:rPr lang="en-US" sz="1600" b="1" dirty="0" smtClean="0">
                <a:solidFill>
                  <a:srgbClr val="FFFF00"/>
                </a:solidFill>
              </a:rPr>
              <a:t>The Muslim supremacy was followed by the gradual uprising of the colonial forces in all over India, including the vast tract of Bengal. The Portuguese, Dutch and French, Danes and the English establish "</a:t>
            </a:r>
            <a:r>
              <a:rPr lang="en-US" sz="1600" b="1" dirty="0" err="1" smtClean="0">
                <a:solidFill>
                  <a:srgbClr val="FFFF00"/>
                </a:solidFill>
              </a:rPr>
              <a:t>Kuthis</a:t>
            </a:r>
            <a:r>
              <a:rPr lang="en-US" sz="1600" b="1" dirty="0" smtClean="0">
                <a:solidFill>
                  <a:srgbClr val="FFFF00"/>
                </a:solidFill>
              </a:rPr>
              <a:t>" in the district to serve the purpose of the business. It was the Portuguese, who build up the first port at the bank of the river Bhagirathi-Hooghly at the middle of the 16th century.   The district progressively transmuted as the "window" for the foreign settlers. The trading race found the place profitable for carrying out their business allover the country, hence settled here with the latent desire to capture the political power. </a:t>
            </a:r>
            <a:r>
              <a:rPr lang="en-US" sz="1600" b="1" dirty="0" err="1" smtClean="0">
                <a:solidFill>
                  <a:srgbClr val="FFFF00"/>
                </a:solidFill>
              </a:rPr>
              <a:t>Chandernagore</a:t>
            </a:r>
            <a:r>
              <a:rPr lang="en-US" sz="1600" b="1" dirty="0" smtClean="0">
                <a:solidFill>
                  <a:srgbClr val="FFFF00"/>
                </a:solidFill>
              </a:rPr>
              <a:t> subdivision was under the French since 1696 to 1950 and the </a:t>
            </a:r>
            <a:r>
              <a:rPr lang="en-US" sz="1600" b="1" dirty="0" err="1" smtClean="0">
                <a:solidFill>
                  <a:srgbClr val="FFFF00"/>
                </a:solidFill>
              </a:rPr>
              <a:t>Chinsurah</a:t>
            </a:r>
            <a:r>
              <a:rPr lang="en-US" sz="1600" b="1" dirty="0" smtClean="0">
                <a:solidFill>
                  <a:srgbClr val="FFFF00"/>
                </a:solidFill>
              </a:rPr>
              <a:t> and </a:t>
            </a:r>
            <a:r>
              <a:rPr lang="en-US" sz="1600" b="1" dirty="0" err="1" smtClean="0">
                <a:solidFill>
                  <a:srgbClr val="FFFF00"/>
                </a:solidFill>
              </a:rPr>
              <a:t>Serampore</a:t>
            </a:r>
            <a:r>
              <a:rPr lang="en-US" sz="1600" b="1" dirty="0" smtClean="0">
                <a:solidFill>
                  <a:srgbClr val="FFFF00"/>
                </a:solidFill>
              </a:rPr>
              <a:t> sub division were under the influence of the Dutch and Danes respectively.</a:t>
            </a:r>
            <a:endParaRPr lang="en-US" sz="1600" b="1" dirty="0">
              <a:solidFill>
                <a:srgbClr val="FFFF00"/>
              </a:solidFill>
            </a:endParaRPr>
          </a:p>
        </p:txBody>
      </p:sp>
    </p:spTree>
  </p:cSld>
  <p:clrMapOvr>
    <a:masterClrMapping/>
  </p:clrMapOvr>
  <p:transition spd="slow" advTm="5000">
    <p:push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28600"/>
            <a:ext cx="7696200" cy="3139321"/>
          </a:xfrm>
          <a:prstGeom prst="rect">
            <a:avLst/>
          </a:prstGeom>
        </p:spPr>
        <p:txBody>
          <a:bodyPr wrap="square">
            <a:spAutoFit/>
          </a:bodyPr>
          <a:lstStyle/>
          <a:p>
            <a:pPr algn="just"/>
            <a:r>
              <a:rPr lang="en-US" dirty="0" smtClean="0"/>
              <a:t>For administrative conveniences the district of </a:t>
            </a:r>
            <a:r>
              <a:rPr lang="en-US" dirty="0" err="1" smtClean="0"/>
              <a:t>Burdwan</a:t>
            </a:r>
            <a:r>
              <a:rPr lang="en-US" dirty="0" smtClean="0"/>
              <a:t> was </a:t>
            </a:r>
            <a:r>
              <a:rPr lang="en-US" dirty="0" err="1" smtClean="0"/>
              <a:t>splitted</a:t>
            </a:r>
            <a:r>
              <a:rPr lang="en-US" dirty="0" smtClean="0"/>
              <a:t> into two parts in 1795.The northern division being called </a:t>
            </a:r>
            <a:r>
              <a:rPr lang="en-US" dirty="0" err="1" smtClean="0"/>
              <a:t>Burdwan</a:t>
            </a:r>
            <a:r>
              <a:rPr lang="en-US" dirty="0" smtClean="0"/>
              <a:t> and the southern part came to be identified as Hooghly. The Bengal Presidency was divided into 14 subdivisions at that time of which Hugli was one. Hooghly became separate </a:t>
            </a:r>
            <a:r>
              <a:rPr lang="en-US" dirty="0" err="1" smtClean="0"/>
              <a:t>Collectorate</a:t>
            </a:r>
            <a:r>
              <a:rPr lang="en-US" dirty="0" smtClean="0"/>
              <a:t> in the year 1822 and </a:t>
            </a:r>
            <a:r>
              <a:rPr lang="en-US" dirty="0" err="1" smtClean="0"/>
              <a:t>Mr.W.H</a:t>
            </a:r>
            <a:r>
              <a:rPr lang="en-US" dirty="0" smtClean="0"/>
              <a:t> Belli was appointed as the first Collector. However the </a:t>
            </a:r>
            <a:r>
              <a:rPr lang="en-US" dirty="0" err="1" smtClean="0"/>
              <a:t>Collectorate</a:t>
            </a:r>
            <a:r>
              <a:rPr lang="en-US" dirty="0" smtClean="0"/>
              <a:t> came to be functioned as the separate district only after the independence.</a:t>
            </a:r>
            <a:endParaRPr lang="en-US" dirty="0"/>
          </a:p>
        </p:txBody>
      </p:sp>
      <p:pic>
        <p:nvPicPr>
          <p:cNvPr id="3" name="Picture 2" descr="hooghly_imambara.jpg"/>
          <p:cNvPicPr>
            <a:picLocks noChangeAspect="1"/>
          </p:cNvPicPr>
          <p:nvPr/>
        </p:nvPicPr>
        <p:blipFill>
          <a:blip r:embed="rId2"/>
          <a:stretch>
            <a:fillRect/>
          </a:stretch>
        </p:blipFill>
        <p:spPr>
          <a:xfrm>
            <a:off x="381000" y="3429000"/>
            <a:ext cx="8382000" cy="3200400"/>
          </a:xfrm>
          <a:prstGeom prst="rect">
            <a:avLst/>
          </a:prstGeom>
        </p:spPr>
      </p:pic>
    </p:spTree>
  </p:cSld>
  <p:clrMapOvr>
    <a:masterClrMapping/>
  </p:clrMapOvr>
  <p:transition spd="slow" advTm="5000">
    <p:push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533400"/>
            <a:ext cx="9144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dirty="0"/>
              <a:t>Hooghly-</a:t>
            </a:r>
            <a:r>
              <a:rPr lang="en-US" dirty="0" err="1"/>
              <a:t>Chinsurah</a:t>
            </a:r>
            <a:r>
              <a:rPr lang="en-US" dirty="0"/>
              <a:t> </a:t>
            </a:r>
            <a:r>
              <a:rPr lang="en-US" dirty="0" smtClean="0"/>
              <a:t>is </a:t>
            </a:r>
            <a:r>
              <a:rPr lang="en-US" dirty="0"/>
              <a:t>a city in the state of </a:t>
            </a:r>
            <a:r>
              <a:rPr lang="en-US" dirty="0">
                <a:hlinkClick r:id="rId2" tooltip="West Bengal"/>
              </a:rPr>
              <a:t>West Bengal</a:t>
            </a:r>
            <a:r>
              <a:rPr lang="en-US" dirty="0"/>
              <a:t>, </a:t>
            </a:r>
            <a:r>
              <a:rPr lang="en-US" dirty="0">
                <a:hlinkClick r:id="rId3" tooltip="India"/>
              </a:rPr>
              <a:t>India</a:t>
            </a:r>
            <a:r>
              <a:rPr lang="en-US" dirty="0"/>
              <a:t>. It lies on the </a:t>
            </a:r>
            <a:r>
              <a:rPr lang="en-US" dirty="0">
                <a:hlinkClick r:id="rId4" tooltip="Hooghly River"/>
              </a:rPr>
              <a:t>Hooghly River</a:t>
            </a:r>
            <a:r>
              <a:rPr lang="en-US" dirty="0"/>
              <a:t>, 35 km north of </a:t>
            </a:r>
            <a:r>
              <a:rPr lang="en-US" dirty="0">
                <a:hlinkClick r:id="rId5" tooltip="Kolkata"/>
              </a:rPr>
              <a:t>Kolkata</a:t>
            </a:r>
            <a:r>
              <a:rPr lang="en-US" dirty="0"/>
              <a:t> (Calcutta). It is located in the district of </a:t>
            </a:r>
            <a:r>
              <a:rPr lang="en-US" dirty="0">
                <a:hlinkClick r:id="rId6" tooltip="Hooghly District"/>
              </a:rPr>
              <a:t>Hooghly</a:t>
            </a:r>
            <a:r>
              <a:rPr lang="en-US" dirty="0"/>
              <a:t> and is home to the district headquarters. </a:t>
            </a:r>
            <a:r>
              <a:rPr lang="en-US" dirty="0" err="1"/>
              <a:t>Chinsurah</a:t>
            </a:r>
            <a:r>
              <a:rPr lang="en-US" dirty="0"/>
              <a:t> houses the Commissioner of the </a:t>
            </a:r>
            <a:r>
              <a:rPr lang="en-US" dirty="0" err="1"/>
              <a:t>Burdwan</a:t>
            </a:r>
            <a:r>
              <a:rPr lang="en-US" dirty="0"/>
              <a:t> Range. It forms a part of the </a:t>
            </a:r>
            <a:r>
              <a:rPr lang="en-US" dirty="0">
                <a:hlinkClick r:id="rId7" tooltip="Kolkata Metropolitan Development Authority"/>
              </a:rPr>
              <a:t>Kolkata Metropolitan Development Authority</a:t>
            </a:r>
            <a:r>
              <a:rPr lang="en-US" dirty="0"/>
              <a:t> (KMDA) region</a:t>
            </a:r>
            <a:r>
              <a:rPr lang="en-US" dirty="0" smtClean="0"/>
              <a:t>.</a:t>
            </a:r>
            <a:endParaRPr lang="en-US" dirty="0"/>
          </a:p>
        </p:txBody>
      </p:sp>
      <p:sp>
        <p:nvSpPr>
          <p:cNvPr id="1026" name="Rectangle 2"/>
          <p:cNvSpPr>
            <a:spLocks noChangeArrowheads="1"/>
          </p:cNvSpPr>
          <p:nvPr/>
        </p:nvSpPr>
        <p:spPr bwMode="auto">
          <a:xfrm>
            <a:off x="0" y="2743200"/>
            <a:ext cx="91440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dirty="0"/>
              <a:t>Hooghly-</a:t>
            </a:r>
            <a:r>
              <a:rPr lang="en-US" dirty="0" err="1"/>
              <a:t>Chinsurah</a:t>
            </a:r>
            <a:r>
              <a:rPr lang="en-US" dirty="0"/>
              <a:t> was a municipality formed by the merging of two towns, Hooghly and </a:t>
            </a:r>
            <a:r>
              <a:rPr lang="en-US" dirty="0" err="1"/>
              <a:t>Chinsura</a:t>
            </a:r>
            <a:r>
              <a:rPr lang="en-US" dirty="0"/>
              <a:t>, in 1865. The names are spelled in various other ways including Hooghly, Hugli, </a:t>
            </a:r>
            <a:r>
              <a:rPr lang="en-US" dirty="0" err="1"/>
              <a:t>Hughli</a:t>
            </a:r>
            <a:r>
              <a:rPr lang="en-US" dirty="0"/>
              <a:t>, </a:t>
            </a:r>
            <a:r>
              <a:rPr lang="en-US" dirty="0" err="1"/>
              <a:t>Chinsura</a:t>
            </a:r>
            <a:r>
              <a:rPr lang="en-US" dirty="0"/>
              <a:t>, </a:t>
            </a:r>
            <a:r>
              <a:rPr lang="en-US" dirty="0" err="1"/>
              <a:t>Chunchura</a:t>
            </a:r>
            <a:r>
              <a:rPr lang="en-US" dirty="0"/>
              <a:t> and </a:t>
            </a:r>
            <a:r>
              <a:rPr lang="en-US" dirty="0" err="1"/>
              <a:t>Chinsurah</a:t>
            </a:r>
            <a:r>
              <a:rPr lang="en-US" dirty="0"/>
              <a:t>.</a:t>
            </a:r>
          </a:p>
          <a:p>
            <a:pPr marL="0" marR="0" lvl="0" indent="0" algn="just" defTabSz="914400" rtl="0" eaLnBrk="0" fontAlgn="base" latinLnBrk="0" hangingPunct="0">
              <a:lnSpc>
                <a:spcPct val="100000"/>
              </a:lnSpc>
              <a:spcBef>
                <a:spcPct val="0"/>
              </a:spcBef>
              <a:spcAft>
                <a:spcPct val="0"/>
              </a:spcAft>
              <a:buClrTx/>
              <a:buSzTx/>
              <a:buFontTx/>
              <a:buNone/>
              <a:tabLst/>
            </a:pPr>
            <a:r>
              <a:rPr lang="en-US" dirty="0"/>
              <a:t>The </a:t>
            </a:r>
            <a:r>
              <a:rPr lang="en-US" dirty="0">
                <a:hlinkClick r:id="rId8" tooltip="Grand Trunk Road"/>
              </a:rPr>
              <a:t>Grand Trunk Road</a:t>
            </a:r>
            <a:r>
              <a:rPr lang="en-US" dirty="0"/>
              <a:t> passes through the town. </a:t>
            </a:r>
            <a:r>
              <a:rPr lang="en-US" dirty="0" err="1"/>
              <a:t>Chuchura</a:t>
            </a:r>
            <a:r>
              <a:rPr lang="en-US" dirty="0"/>
              <a:t> and Hooghly are two historic stations on the Howrah-</a:t>
            </a:r>
            <a:r>
              <a:rPr lang="en-US" dirty="0" err="1"/>
              <a:t>Burdwan</a:t>
            </a:r>
            <a:r>
              <a:rPr lang="en-US" dirty="0"/>
              <a:t> main line of the </a:t>
            </a:r>
            <a:r>
              <a:rPr lang="en-US" dirty="0">
                <a:hlinkClick r:id="rId9" tooltip="Eastern Railway (India)"/>
              </a:rPr>
              <a:t>Eastern Railway</a:t>
            </a:r>
            <a:r>
              <a:rPr lang="en-US" dirty="0"/>
              <a:t>. Ferry services on the River Hooghly serves as a link with the district of </a:t>
            </a:r>
            <a:r>
              <a:rPr lang="en-US" dirty="0">
                <a:hlinkClick r:id="rId10" tooltip="North 24 Parganas"/>
              </a:rPr>
              <a:t>North 24 </a:t>
            </a:r>
            <a:r>
              <a:rPr lang="en-US" dirty="0" err="1">
                <a:hlinkClick r:id="rId10" tooltip="North 24 Parganas"/>
              </a:rPr>
              <a:t>Parganas</a:t>
            </a:r>
            <a:r>
              <a:rPr lang="en-US" dirty="0"/>
              <a:t>.</a:t>
            </a:r>
          </a:p>
        </p:txBody>
      </p:sp>
    </p:spTree>
  </p:cSld>
  <p:clrMapOvr>
    <a:masterClrMapping/>
  </p:clrMapOvr>
  <p:transition spd="slow" advTm="5000">
    <p:push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Chuchura</a:t>
            </a:r>
            <a:r>
              <a:rPr lang="en-US" dirty="0" smtClean="0"/>
              <a:t> </a:t>
            </a:r>
            <a:r>
              <a:rPr lang="en-US" dirty="0" err="1" smtClean="0"/>
              <a:t>Ghorir</a:t>
            </a:r>
            <a:r>
              <a:rPr lang="en-US" dirty="0" smtClean="0"/>
              <a:t> More Clock Tower</a:t>
            </a:r>
          </a:p>
        </p:txBody>
      </p:sp>
      <p:sp>
        <p:nvSpPr>
          <p:cNvPr id="3" name="Content Placeholder 2"/>
          <p:cNvSpPr>
            <a:spLocks noGrp="1"/>
          </p:cNvSpPr>
          <p:nvPr>
            <p:ph idx="1"/>
          </p:nvPr>
        </p:nvSpPr>
        <p:spPr>
          <a:xfrm>
            <a:off x="914400" y="1783560"/>
            <a:ext cx="7772400" cy="4845840"/>
          </a:xfrm>
        </p:spPr>
        <p:txBody>
          <a:bodyPr>
            <a:noAutofit/>
          </a:bodyPr>
          <a:lstStyle/>
          <a:p>
            <a:pPr algn="just"/>
            <a:r>
              <a:rPr lang="en-US" sz="1400" dirty="0" smtClean="0"/>
              <a:t>The town of Hooghly-</a:t>
            </a:r>
            <a:r>
              <a:rPr lang="en-US" sz="1400" dirty="0" err="1" smtClean="0"/>
              <a:t>Chuchura</a:t>
            </a:r>
            <a:r>
              <a:rPr lang="en-US" sz="1400" dirty="0" smtClean="0"/>
              <a:t> was founded by the </a:t>
            </a:r>
            <a:r>
              <a:rPr lang="en-US" sz="1400" dirty="0" smtClean="0">
                <a:hlinkClick r:id="rId2" tooltip="Portuguese Empire"/>
              </a:rPr>
              <a:t>Portuguese</a:t>
            </a:r>
            <a:r>
              <a:rPr lang="en-US" sz="1400" dirty="0" smtClean="0"/>
              <a:t> in 1579. But, the district has thousands of years of rich heritage in the form of the great Bengali kingdom of </a:t>
            </a:r>
            <a:r>
              <a:rPr lang="en-US" sz="1400" dirty="0" err="1" smtClean="0">
                <a:hlinkClick r:id="rId3" tooltip="Bhurshut"/>
              </a:rPr>
              <a:t>Bhurshut</a:t>
            </a:r>
            <a:r>
              <a:rPr lang="en-US" sz="1400" dirty="0" smtClean="0"/>
              <a:t>. The city flourished as a trading port and some religious structures were built. One such structure is a Church dedicated to a Charismatic statue of the Mother Mary brought by the </a:t>
            </a:r>
            <a:r>
              <a:rPr lang="en-US" sz="1400" dirty="0" err="1" smtClean="0"/>
              <a:t>Portugese</a:t>
            </a:r>
            <a:r>
              <a:rPr lang="en-US" sz="1400" dirty="0" smtClean="0"/>
              <a:t>. In the 17th century, political disorder struck the city and the </a:t>
            </a:r>
            <a:r>
              <a:rPr lang="en-US" sz="1400" dirty="0" err="1" smtClean="0">
                <a:hlinkClick r:id="rId4" tooltip="Mughal Empire"/>
              </a:rPr>
              <a:t>Mughal</a:t>
            </a:r>
            <a:r>
              <a:rPr lang="en-US" sz="1400" dirty="0" smtClean="0"/>
              <a:t> governor of </a:t>
            </a:r>
            <a:r>
              <a:rPr lang="en-US" sz="1400" dirty="0" smtClean="0">
                <a:hlinkClick r:id="rId5" tooltip="Bengal"/>
              </a:rPr>
              <a:t>Bengal</a:t>
            </a:r>
            <a:r>
              <a:rPr lang="en-US" sz="1400" dirty="0" smtClean="0"/>
              <a:t> expelled the Portuguese. The statue was lost in the river by the </a:t>
            </a:r>
            <a:r>
              <a:rPr lang="en-US" sz="1400" dirty="0" err="1" smtClean="0"/>
              <a:t>Portugese</a:t>
            </a:r>
            <a:r>
              <a:rPr lang="en-US" sz="1400" dirty="0" smtClean="0"/>
              <a:t> when fleeing. The statue was later found by the local people on the bank of the river. The arrested Portuguese were taken to Delhi where a death sentence of trampling by </a:t>
            </a:r>
            <a:r>
              <a:rPr lang="en-US" sz="1400" dirty="0" err="1" smtClean="0"/>
              <a:t>elephans</a:t>
            </a:r>
            <a:r>
              <a:rPr lang="en-US" sz="1400" dirty="0" smtClean="0"/>
              <a:t> was decreed. When the emperor Shah </a:t>
            </a:r>
            <a:r>
              <a:rPr lang="en-US" sz="1400" dirty="0" err="1" smtClean="0"/>
              <a:t>Jahan</a:t>
            </a:r>
            <a:r>
              <a:rPr lang="en-US" sz="1400" dirty="0" smtClean="0"/>
              <a:t> heard this he ordered the priests released and granted a piece of land on the bank of the river </a:t>
            </a:r>
            <a:r>
              <a:rPr lang="en-US" sz="1400" dirty="0" err="1" smtClean="0"/>
              <a:t>Hoogly</a:t>
            </a:r>
            <a:r>
              <a:rPr lang="en-US" sz="1400" dirty="0" smtClean="0"/>
              <a:t> where the statue of the Mother Mary was reestablished. There a church was constructed to house the statue, which still receives </a:t>
            </a:r>
            <a:r>
              <a:rPr lang="en-US" sz="1400" dirty="0" err="1" smtClean="0"/>
              <a:t>pilgims</a:t>
            </a:r>
            <a:r>
              <a:rPr lang="en-US" sz="1400" dirty="0" smtClean="0"/>
              <a:t> today. The church was renovated in 1980s and has been declared as a basilica by the authority of Rome.</a:t>
            </a:r>
          </a:p>
        </p:txBody>
      </p:sp>
    </p:spTree>
  </p:cSld>
  <p:clrMapOvr>
    <a:masterClrMapping/>
  </p:clrMapOvr>
  <p:transition spd="slow" advTm="5000">
    <p:push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229600" cy="6463308"/>
          </a:xfrm>
          <a:prstGeom prst="rect">
            <a:avLst/>
          </a:prstGeom>
        </p:spPr>
        <p:txBody>
          <a:bodyPr wrap="square">
            <a:spAutoFit/>
          </a:bodyPr>
          <a:lstStyle/>
          <a:p>
            <a:pPr algn="just"/>
            <a:r>
              <a:rPr lang="en-US" dirty="0" smtClean="0"/>
              <a:t>In 1656 the </a:t>
            </a:r>
            <a:r>
              <a:rPr lang="en-US" dirty="0" smtClean="0">
                <a:hlinkClick r:id="rId2" tooltip="Netherlands"/>
              </a:rPr>
              <a:t>Dutch</a:t>
            </a:r>
            <a:r>
              <a:rPr lang="en-US" dirty="0" smtClean="0"/>
              <a:t> erected a factory on the site of the town. At that time Kolkata was the principal Dutch settlement in Bengal, used as a base for the Dutch intra-Asian opium trade.</a:t>
            </a:r>
          </a:p>
          <a:p>
            <a:pPr algn="just"/>
            <a:r>
              <a:rPr lang="en-US" dirty="0" smtClean="0"/>
              <a:t>In 1759 a British force under Colonel Forde was attacked at the </a:t>
            </a:r>
            <a:r>
              <a:rPr lang="en-US" dirty="0" smtClean="0">
                <a:hlinkClick r:id="rId3" tooltip="Battle of Chinsurah"/>
              </a:rPr>
              <a:t>Battle of </a:t>
            </a:r>
            <a:r>
              <a:rPr lang="en-US" dirty="0" err="1" smtClean="0">
                <a:hlinkClick r:id="rId3" tooltip="Battle of Chinsurah"/>
              </a:rPr>
              <a:t>Chinsurah</a:t>
            </a:r>
            <a:r>
              <a:rPr lang="en-US" dirty="0" smtClean="0"/>
              <a:t> by the garrison of </a:t>
            </a:r>
            <a:r>
              <a:rPr lang="en-US" dirty="0" err="1" smtClean="0"/>
              <a:t>Chinsura</a:t>
            </a:r>
            <a:r>
              <a:rPr lang="en-US" dirty="0" smtClean="0"/>
              <a:t> on its march to </a:t>
            </a:r>
            <a:r>
              <a:rPr lang="en-US" dirty="0" err="1" smtClean="0">
                <a:hlinkClick r:id="rId4" tooltip="Chandernagore"/>
              </a:rPr>
              <a:t>Chandernagore</a:t>
            </a:r>
            <a:r>
              <a:rPr lang="en-US" dirty="0" smtClean="0"/>
              <a:t>. In less than half an hour the Dutch attackers were entirely routed. In 1795, during the </a:t>
            </a:r>
            <a:r>
              <a:rPr lang="en-US" dirty="0" smtClean="0">
                <a:hlinkClick r:id="rId5" tooltip="Napoleonic wars"/>
              </a:rPr>
              <a:t>Napoleonic wars</a:t>
            </a:r>
            <a:r>
              <a:rPr lang="en-US" dirty="0" smtClean="0"/>
              <a:t>, the settlement was occupied by a British garrison. At the peace of 1814 it was restored to the Dutch. It was among the cessions in India made by the king of the Netherlands in 1825 in exchange for the British possessions in </a:t>
            </a:r>
            <a:r>
              <a:rPr lang="en-US" dirty="0" smtClean="0">
                <a:hlinkClick r:id="rId6" tooltip="Sumatra"/>
              </a:rPr>
              <a:t>Sumatra</a:t>
            </a:r>
            <a:r>
              <a:rPr lang="en-US" dirty="0" smtClean="0"/>
              <a:t>.</a:t>
            </a:r>
          </a:p>
          <a:p>
            <a:pPr algn="just"/>
            <a:r>
              <a:rPr lang="en-US" dirty="0" smtClean="0"/>
              <a:t>Both </a:t>
            </a:r>
            <a:r>
              <a:rPr lang="en-US" dirty="0" err="1" smtClean="0"/>
              <a:t>Chinsurah</a:t>
            </a:r>
            <a:r>
              <a:rPr lang="en-US" dirty="0" smtClean="0"/>
              <a:t> and Hooghly played an active role in the </a:t>
            </a:r>
            <a:r>
              <a:rPr lang="en-US" dirty="0" smtClean="0">
                <a:hlinkClick r:id="rId7" tooltip="Bengal renaissance"/>
              </a:rPr>
              <a:t>Bengal renaissance</a:t>
            </a:r>
            <a:r>
              <a:rPr lang="en-US" dirty="0" smtClean="0"/>
              <a:t> and the </a:t>
            </a:r>
            <a:r>
              <a:rPr lang="en-US" dirty="0" smtClean="0">
                <a:hlinkClick r:id="rId8" tooltip="Indian independence movement"/>
              </a:rPr>
              <a:t>Indian independence movement</a:t>
            </a:r>
            <a:r>
              <a:rPr lang="en-US" dirty="0" smtClean="0"/>
              <a:t>. "</a:t>
            </a:r>
            <a:r>
              <a:rPr lang="en-US" dirty="0" err="1" smtClean="0">
                <a:hlinkClick r:id="rId9" tooltip="Vande Mataram"/>
              </a:rPr>
              <a:t>Vande</a:t>
            </a:r>
            <a:r>
              <a:rPr lang="en-US" dirty="0" smtClean="0">
                <a:hlinkClick r:id="rId9" tooltip="Vande Mataram"/>
              </a:rPr>
              <a:t> </a:t>
            </a:r>
            <a:r>
              <a:rPr lang="en-US" dirty="0" err="1" smtClean="0">
                <a:hlinkClick r:id="rId9" tooltip="Vande Mataram"/>
              </a:rPr>
              <a:t>Mataram</a:t>
            </a:r>
            <a:r>
              <a:rPr lang="en-US" dirty="0" smtClean="0"/>
              <a:t>", India's national song, was composed by </a:t>
            </a:r>
            <a:r>
              <a:rPr lang="en-US" dirty="0" err="1" smtClean="0">
                <a:hlinkClick r:id="rId10" tooltip="Bankim Chandra Chattopadhyay"/>
              </a:rPr>
              <a:t>Bankim</a:t>
            </a:r>
            <a:r>
              <a:rPr lang="en-US" dirty="0" smtClean="0">
                <a:hlinkClick r:id="rId10" tooltip="Bankim Chandra Chattopadhyay"/>
              </a:rPr>
              <a:t> Chandra </a:t>
            </a:r>
            <a:r>
              <a:rPr lang="en-US" dirty="0" err="1" smtClean="0">
                <a:hlinkClick r:id="rId10" tooltip="Bankim Chandra Chattopadhyay"/>
              </a:rPr>
              <a:t>Chattopadhyay</a:t>
            </a:r>
            <a:r>
              <a:rPr lang="en-US" dirty="0" smtClean="0"/>
              <a:t> at </a:t>
            </a:r>
            <a:r>
              <a:rPr lang="en-US" dirty="0" err="1" smtClean="0"/>
              <a:t>Joraghat</a:t>
            </a:r>
            <a:r>
              <a:rPr lang="en-US" dirty="0" smtClean="0"/>
              <a:t> in </a:t>
            </a:r>
            <a:r>
              <a:rPr lang="en-US" dirty="0" err="1" smtClean="0"/>
              <a:t>Chinsurah</a:t>
            </a:r>
            <a:r>
              <a:rPr lang="en-US" dirty="0" smtClean="0"/>
              <a:t>. </a:t>
            </a:r>
            <a:r>
              <a:rPr lang="en-US" dirty="0" err="1" smtClean="0"/>
              <a:t>Nazrul</a:t>
            </a:r>
            <a:r>
              <a:rPr lang="en-US" dirty="0" smtClean="0"/>
              <a:t> Islam's famous revolutionary songs were penned while he was imprisoned by the British in Hooghly Jail.</a:t>
            </a:r>
          </a:p>
          <a:p>
            <a:endParaRPr lang="en-US" dirty="0"/>
          </a:p>
        </p:txBody>
      </p:sp>
    </p:spTree>
  </p:cSld>
  <p:clrMapOvr>
    <a:masterClrMapping/>
  </p:clrMapOvr>
  <p:transition spd="slow" advTm="5000">
    <p:push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Haji</a:t>
            </a:r>
            <a:r>
              <a:rPr lang="en-US" dirty="0" smtClean="0"/>
              <a:t> Md. </a:t>
            </a:r>
            <a:r>
              <a:rPr lang="en-US" dirty="0" err="1" smtClean="0"/>
              <a:t>Mohsin</a:t>
            </a:r>
            <a:endParaRPr lang="en-US" dirty="0"/>
          </a:p>
        </p:txBody>
      </p:sp>
      <p:sp>
        <p:nvSpPr>
          <p:cNvPr id="3" name="Content Placeholder 2"/>
          <p:cNvSpPr>
            <a:spLocks noGrp="1"/>
          </p:cNvSpPr>
          <p:nvPr>
            <p:ph idx="1"/>
          </p:nvPr>
        </p:nvSpPr>
        <p:spPr>
          <a:xfrm>
            <a:off x="457200" y="1783560"/>
            <a:ext cx="8229600" cy="4572000"/>
          </a:xfrm>
        </p:spPr>
        <p:txBody>
          <a:bodyPr>
            <a:noAutofit/>
          </a:bodyPr>
          <a:lstStyle/>
          <a:p>
            <a:pPr algn="just"/>
            <a:r>
              <a:rPr lang="en-US" sz="1800" dirty="0" err="1" smtClean="0"/>
              <a:t>Haji</a:t>
            </a:r>
            <a:r>
              <a:rPr lang="en-US" sz="1800" dirty="0" smtClean="0"/>
              <a:t>) Muhammad </a:t>
            </a:r>
            <a:r>
              <a:rPr lang="en-US" sz="1800" dirty="0" err="1" smtClean="0"/>
              <a:t>Mohsin</a:t>
            </a:r>
            <a:r>
              <a:rPr lang="en-US" sz="1800" dirty="0" smtClean="0"/>
              <a:t> (Bengali: (1732–1812) was one of the most prolific philanthropists in the history of Bengal. His most notable contribution was during the great famine of Bengal during 1769-70.</a:t>
            </a:r>
          </a:p>
          <a:p>
            <a:pPr algn="just"/>
            <a:r>
              <a:rPr lang="en-US" sz="1800" dirty="0" err="1" smtClean="0"/>
              <a:t>Mohsin</a:t>
            </a:r>
            <a:r>
              <a:rPr lang="en-US" sz="1800" dirty="0" smtClean="0"/>
              <a:t> was born to </a:t>
            </a:r>
            <a:r>
              <a:rPr lang="en-US" sz="1800" dirty="0" err="1" smtClean="0"/>
              <a:t>Haji</a:t>
            </a:r>
            <a:r>
              <a:rPr lang="en-US" sz="1800" dirty="0" smtClean="0"/>
              <a:t> </a:t>
            </a:r>
            <a:r>
              <a:rPr lang="en-US" sz="1800" dirty="0" err="1" smtClean="0"/>
              <a:t>Faizullah</a:t>
            </a:r>
            <a:r>
              <a:rPr lang="en-US" sz="1800" dirty="0" smtClean="0"/>
              <a:t> and </a:t>
            </a:r>
            <a:r>
              <a:rPr lang="en-US" sz="1800" dirty="0" err="1" smtClean="0"/>
              <a:t>Zainab</a:t>
            </a:r>
            <a:r>
              <a:rPr lang="en-US" sz="1800" dirty="0" smtClean="0"/>
              <a:t> </a:t>
            </a:r>
            <a:r>
              <a:rPr lang="en-US" sz="1800" dirty="0" err="1" smtClean="0"/>
              <a:t>Khanam</a:t>
            </a:r>
            <a:r>
              <a:rPr lang="en-US" sz="1800" dirty="0" smtClean="0"/>
              <a:t> in </a:t>
            </a:r>
            <a:r>
              <a:rPr lang="en-US" sz="1800" dirty="0" err="1" smtClean="0"/>
              <a:t>Hughli</a:t>
            </a:r>
            <a:r>
              <a:rPr lang="en-US" sz="1800" dirty="0" smtClean="0"/>
              <a:t> (now in West Bengal, India) in 1732. He was home-schooled and gained knowledge in the study of the Quran, </a:t>
            </a:r>
            <a:r>
              <a:rPr lang="en-US" sz="1800" dirty="0" err="1" smtClean="0"/>
              <a:t>Hadith</a:t>
            </a:r>
            <a:r>
              <a:rPr lang="en-US" sz="1800" dirty="0" smtClean="0"/>
              <a:t> and the </a:t>
            </a:r>
            <a:r>
              <a:rPr lang="en-US" sz="1800" dirty="0" err="1" smtClean="0"/>
              <a:t>Fiqh</a:t>
            </a:r>
            <a:r>
              <a:rPr lang="en-US" sz="1800" dirty="0" smtClean="0"/>
              <a:t>. Later, he went on a voyage to other countries of Asia, including the regions in current-day Iran, Iraq, Turkey and the Arab peninsula. He also made the pilgrimage to Mecca, and visited Medina, </a:t>
            </a:r>
            <a:r>
              <a:rPr lang="en-US" sz="1800" dirty="0" err="1" smtClean="0"/>
              <a:t>Kufa</a:t>
            </a:r>
            <a:r>
              <a:rPr lang="en-US" sz="1800" dirty="0" smtClean="0"/>
              <a:t>, Karbala and other holy places. After performing the Hajj, he was given the title </a:t>
            </a:r>
            <a:r>
              <a:rPr lang="en-US" sz="1800" dirty="0" err="1" smtClean="0"/>
              <a:t>Haji</a:t>
            </a:r>
            <a:r>
              <a:rPr lang="en-US" sz="1800" dirty="0" smtClean="0"/>
              <a:t>.</a:t>
            </a:r>
          </a:p>
          <a:p>
            <a:pPr algn="just"/>
            <a:endParaRPr lang="en-US" sz="1800" dirty="0"/>
          </a:p>
        </p:txBody>
      </p:sp>
    </p:spTree>
  </p:cSld>
  <p:clrMapOvr>
    <a:masterClrMapping/>
  </p:clrMapOvr>
  <p:transition spd="slow" advTm="5000">
    <p:push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62000"/>
            <a:ext cx="9144000" cy="5509200"/>
          </a:xfrm>
          <a:prstGeom prst="rect">
            <a:avLst/>
          </a:prstGeom>
        </p:spPr>
        <p:txBody>
          <a:bodyPr wrap="square">
            <a:spAutoFit/>
          </a:bodyPr>
          <a:lstStyle/>
          <a:p>
            <a:pPr algn="just"/>
            <a:r>
              <a:rPr lang="en-US" sz="1600" dirty="0" smtClean="0"/>
              <a:t>Following his return, </a:t>
            </a:r>
            <a:r>
              <a:rPr lang="en-US" sz="1600" dirty="0" err="1" smtClean="0"/>
              <a:t>Mohsin</a:t>
            </a:r>
            <a:r>
              <a:rPr lang="en-US" sz="1600" dirty="0" smtClean="0"/>
              <a:t> took over the management of the estate of his widowed half-sister, </a:t>
            </a:r>
            <a:r>
              <a:rPr lang="en-US" sz="1600" dirty="0" err="1" smtClean="0"/>
              <a:t>Munnujan</a:t>
            </a:r>
            <a:r>
              <a:rPr lang="en-US" sz="1600" dirty="0" smtClean="0"/>
              <a:t>. She was the widow of </a:t>
            </a:r>
            <a:r>
              <a:rPr lang="en-US" sz="1600" dirty="0" err="1" smtClean="0"/>
              <a:t>Mirza</a:t>
            </a:r>
            <a:r>
              <a:rPr lang="en-US" sz="1600" dirty="0" smtClean="0"/>
              <a:t> </a:t>
            </a:r>
            <a:r>
              <a:rPr lang="en-US" sz="1600" dirty="0" err="1" smtClean="0"/>
              <a:t>Salahuddin</a:t>
            </a:r>
            <a:r>
              <a:rPr lang="en-US" sz="1600" dirty="0" smtClean="0"/>
              <a:t>, the </a:t>
            </a:r>
            <a:r>
              <a:rPr lang="en-US" sz="1600" dirty="0" err="1" smtClean="0"/>
              <a:t>Naib-faujdar</a:t>
            </a:r>
            <a:r>
              <a:rPr lang="en-US" sz="1600" dirty="0" smtClean="0"/>
              <a:t> or Deputy Military Governor of </a:t>
            </a:r>
            <a:r>
              <a:rPr lang="en-US" sz="1600" dirty="0" err="1" smtClean="0"/>
              <a:t>Hughli</a:t>
            </a:r>
            <a:r>
              <a:rPr lang="en-US" sz="1600" dirty="0" smtClean="0"/>
              <a:t> working for the </a:t>
            </a:r>
            <a:r>
              <a:rPr lang="en-US" sz="1600" dirty="0" err="1" smtClean="0"/>
              <a:t>Nawab</a:t>
            </a:r>
            <a:r>
              <a:rPr lang="en-US" sz="1600" dirty="0" smtClean="0"/>
              <a:t> of Bengal. She also inherited a fortune from her mother </a:t>
            </a:r>
            <a:r>
              <a:rPr lang="en-US" sz="1600" dirty="0" err="1" smtClean="0"/>
              <a:t>Zainab</a:t>
            </a:r>
            <a:r>
              <a:rPr lang="en-US" sz="1600" dirty="0" smtClean="0"/>
              <a:t>, whose first husband Aga </a:t>
            </a:r>
            <a:r>
              <a:rPr lang="en-US" sz="1600" dirty="0" err="1" smtClean="0"/>
              <a:t>Motahar</a:t>
            </a:r>
            <a:r>
              <a:rPr lang="en-US" sz="1600" dirty="0" smtClean="0"/>
              <a:t> had a lot of land and properties in </a:t>
            </a:r>
            <a:r>
              <a:rPr lang="en-US" sz="1600" dirty="0" err="1" smtClean="0"/>
              <a:t>Hughli</a:t>
            </a:r>
            <a:r>
              <a:rPr lang="en-US" sz="1600" dirty="0" smtClean="0"/>
              <a:t>, </a:t>
            </a:r>
            <a:r>
              <a:rPr lang="en-US" sz="1600" dirty="0" err="1" smtClean="0"/>
              <a:t>Jessore</a:t>
            </a:r>
            <a:r>
              <a:rPr lang="en-US" sz="1600" dirty="0" smtClean="0"/>
              <a:t>, </a:t>
            </a:r>
            <a:r>
              <a:rPr lang="en-US" sz="1600" dirty="0" err="1" smtClean="0"/>
              <a:t>Murshidabad</a:t>
            </a:r>
            <a:r>
              <a:rPr lang="en-US" sz="1600" dirty="0" smtClean="0"/>
              <a:t> and Nadia.</a:t>
            </a:r>
          </a:p>
          <a:p>
            <a:pPr algn="just"/>
            <a:endParaRPr lang="en-US" sz="1600" dirty="0" smtClean="0"/>
          </a:p>
          <a:p>
            <a:pPr algn="just"/>
            <a:r>
              <a:rPr lang="en-US" sz="1600" dirty="0" smtClean="0"/>
              <a:t>After </a:t>
            </a:r>
            <a:r>
              <a:rPr lang="en-US" sz="1600" dirty="0" err="1" smtClean="0"/>
              <a:t>Munnujan's</a:t>
            </a:r>
            <a:r>
              <a:rPr lang="en-US" sz="1600" dirty="0" smtClean="0"/>
              <a:t> death in 1803, </a:t>
            </a:r>
            <a:r>
              <a:rPr lang="en-US" sz="1600" dirty="0" err="1" smtClean="0"/>
              <a:t>Mohsin</a:t>
            </a:r>
            <a:r>
              <a:rPr lang="en-US" sz="1600" dirty="0" smtClean="0"/>
              <a:t> inherited the fortune. However, he decided to bequeath this fortune for charity, and created a </a:t>
            </a:r>
            <a:r>
              <a:rPr lang="en-US" sz="1600" dirty="0" err="1" smtClean="0"/>
              <a:t>Waq'f</a:t>
            </a:r>
            <a:r>
              <a:rPr lang="en-US" sz="1600" dirty="0" smtClean="0"/>
              <a:t> or trust in 1806, with his entire wealth of 156,000 </a:t>
            </a:r>
            <a:r>
              <a:rPr lang="en-US" sz="1600" dirty="0" err="1" smtClean="0"/>
              <a:t>Taka.One</a:t>
            </a:r>
            <a:r>
              <a:rPr lang="en-US" sz="1600" dirty="0" smtClean="0"/>
              <a:t>-third of his fortune was to be donated for education and religious </a:t>
            </a:r>
            <a:r>
              <a:rPr lang="en-US" sz="1600" dirty="0" err="1" smtClean="0"/>
              <a:t>programmes</a:t>
            </a:r>
            <a:r>
              <a:rPr lang="en-US" sz="1600" dirty="0" smtClean="0"/>
              <a:t>, four-ninths for pensions to the elderly and disabled, and the remaining two-ninths for the expenses of the two trustees.</a:t>
            </a:r>
          </a:p>
          <a:p>
            <a:pPr algn="just"/>
            <a:endParaRPr lang="en-US" sz="1600" dirty="0" smtClean="0"/>
          </a:p>
          <a:p>
            <a:pPr algn="just"/>
            <a:r>
              <a:rPr lang="en-US" sz="1600" dirty="0" err="1" smtClean="0"/>
              <a:t>Mohsin</a:t>
            </a:r>
            <a:r>
              <a:rPr lang="en-US" sz="1600" dirty="0" smtClean="0"/>
              <a:t> died on 29 November 1812. Following his death, the government of Bengal (then the British East India Company) took over the management of the trust, and many educational institutions were started with the grants from the trust. Many students, especially the poor Muslim students, were given scholarships from the </a:t>
            </a:r>
            <a:r>
              <a:rPr lang="en-US" sz="1600" dirty="0" err="1" smtClean="0"/>
              <a:t>Mohsin</a:t>
            </a:r>
            <a:r>
              <a:rPr lang="en-US" sz="1600" dirty="0" smtClean="0"/>
              <a:t> fund.</a:t>
            </a:r>
            <a:endParaRPr lang="en-US" sz="1600" dirty="0"/>
          </a:p>
        </p:txBody>
      </p:sp>
    </p:spTree>
  </p:cSld>
  <p:clrMapOvr>
    <a:masterClrMapping/>
  </p:clrMapOvr>
  <p:transition spd="slow" advTm="5000">
    <p:push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1"/>
            <a:ext cx="8763000" cy="7478970"/>
          </a:xfrm>
          <a:prstGeom prst="rect">
            <a:avLst/>
          </a:prstGeom>
          <a:noFill/>
        </p:spPr>
        <p:txBody>
          <a:bodyPr wrap="square" rtlCol="0">
            <a:spAutoFit/>
          </a:bodyPr>
          <a:lstStyle/>
          <a:p>
            <a:r>
              <a:rPr lang="en-US" sz="1600" dirty="0" smtClean="0"/>
              <a:t>The Board of revenue was empowered to manage the said endowment under the Bengal Charitable Endowments, Public Buildings and Estates Regulation known as Bengal Regulation XIX of 1810.</a:t>
            </a:r>
          </a:p>
          <a:p>
            <a:endParaRPr lang="en-US" sz="1600" dirty="0" smtClean="0"/>
          </a:p>
          <a:p>
            <a:r>
              <a:rPr lang="en-US" sz="1600" dirty="0" smtClean="0"/>
              <a:t>By virtue of a judgment and order of the then </a:t>
            </a:r>
            <a:r>
              <a:rPr lang="en-US" sz="1600" dirty="0" err="1" smtClean="0"/>
              <a:t>Sardar</a:t>
            </a:r>
            <a:r>
              <a:rPr lang="en-US" sz="1600" dirty="0" smtClean="0"/>
              <a:t> </a:t>
            </a:r>
            <a:r>
              <a:rPr lang="en-US" sz="1600" dirty="0" err="1" smtClean="0"/>
              <a:t>Dewani</a:t>
            </a:r>
            <a:r>
              <a:rPr lang="en-US" sz="1600" dirty="0" smtClean="0"/>
              <a:t>  </a:t>
            </a:r>
            <a:r>
              <a:rPr lang="en-US" sz="1600" dirty="0" err="1" smtClean="0"/>
              <a:t>Adalat</a:t>
            </a:r>
            <a:r>
              <a:rPr lang="en-US" sz="1600" dirty="0" smtClean="0"/>
              <a:t> in the case of </a:t>
            </a:r>
            <a:r>
              <a:rPr lang="en-US" sz="1600" dirty="0" err="1" smtClean="0"/>
              <a:t>Wasik</a:t>
            </a:r>
            <a:r>
              <a:rPr lang="en-US" sz="1600" dirty="0" smtClean="0"/>
              <a:t> Ali Khan  Versus Government on 22</a:t>
            </a:r>
            <a:r>
              <a:rPr lang="en-US" sz="1600" baseline="30000" dirty="0" smtClean="0"/>
              <a:t>nd</a:t>
            </a:r>
            <a:r>
              <a:rPr lang="en-US" sz="1600" dirty="0" smtClean="0"/>
              <a:t> September, 1836 decree the suit in </a:t>
            </a:r>
            <a:r>
              <a:rPr lang="en-US" sz="1600" dirty="0" err="1" smtClean="0"/>
              <a:t>favour</a:t>
            </a:r>
            <a:r>
              <a:rPr lang="en-US" sz="1600" dirty="0" smtClean="0"/>
              <a:t> of the Government as result whereof the properties in the said endowment and the management thereof vested in the state.</a:t>
            </a:r>
          </a:p>
          <a:p>
            <a:endParaRPr lang="en-US" sz="1600" dirty="0" smtClean="0"/>
          </a:p>
          <a:p>
            <a:r>
              <a:rPr lang="en-US" sz="1600" dirty="0" smtClean="0"/>
              <a:t>From 1863 the said Hooghly </a:t>
            </a:r>
            <a:r>
              <a:rPr lang="en-US" sz="1600" dirty="0" err="1" smtClean="0"/>
              <a:t>Imambara</a:t>
            </a:r>
            <a:r>
              <a:rPr lang="en-US" sz="1600" dirty="0" smtClean="0"/>
              <a:t> Estate was governed by the Religious Endowment Act XX of 1863 and managed by a committee of management appointed under the R.E. Act and its first president was Justice </a:t>
            </a:r>
            <a:r>
              <a:rPr lang="en-US" sz="1600" dirty="0" err="1" smtClean="0"/>
              <a:t>Ameer</a:t>
            </a:r>
            <a:r>
              <a:rPr lang="en-US" sz="1600" dirty="0" smtClean="0"/>
              <a:t> Ali, Chief Justice Privy Council, London. </a:t>
            </a:r>
          </a:p>
          <a:p>
            <a:endParaRPr lang="en-US" sz="1600" dirty="0" smtClean="0"/>
          </a:p>
          <a:p>
            <a:r>
              <a:rPr lang="en-US" sz="1600" dirty="0" smtClean="0"/>
              <a:t>Since 1863 onwards respective Committee managed the </a:t>
            </a:r>
            <a:r>
              <a:rPr lang="en-US" sz="1600" dirty="0" err="1" smtClean="0"/>
              <a:t>Hoogly</a:t>
            </a:r>
            <a:r>
              <a:rPr lang="en-US" sz="1600" dirty="0" smtClean="0"/>
              <a:t> </a:t>
            </a:r>
            <a:r>
              <a:rPr lang="en-US" sz="1600" dirty="0" err="1" smtClean="0"/>
              <a:t>Imambara</a:t>
            </a:r>
            <a:r>
              <a:rPr lang="en-US" sz="1600" dirty="0" smtClean="0"/>
              <a:t> Estate  when owing to dissension  an official Receiver was appointed in or around 1956.</a:t>
            </a:r>
          </a:p>
          <a:p>
            <a:r>
              <a:rPr lang="en-US" sz="1600" dirty="0" smtClean="0"/>
              <a:t>About 1975 a fresh Committee of Management took charge from the Official Receiver.</a:t>
            </a:r>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a:p>
        </p:txBody>
      </p:sp>
    </p:spTree>
  </p:cSld>
  <p:clrMapOvr>
    <a:masterClrMapping/>
  </p:clrMapOvr>
  <p:transition spd="slow" advTm="5000">
    <p:push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686800" cy="5909310"/>
          </a:xfrm>
          <a:prstGeom prst="rect">
            <a:avLst/>
          </a:prstGeom>
          <a:noFill/>
        </p:spPr>
        <p:txBody>
          <a:bodyPr wrap="square" rtlCol="0">
            <a:spAutoFit/>
          </a:bodyPr>
          <a:lstStyle/>
          <a:p>
            <a:r>
              <a:rPr lang="en-US" dirty="0" smtClean="0"/>
              <a:t>In 1985 owing to differences between committee members, The District Judge </a:t>
            </a:r>
            <a:r>
              <a:rPr lang="en-US" dirty="0" err="1" smtClean="0"/>
              <a:t>Hoogly</a:t>
            </a:r>
            <a:r>
              <a:rPr lang="en-US" dirty="0" smtClean="0"/>
              <a:t> appointed </a:t>
            </a:r>
            <a:r>
              <a:rPr lang="en-US" dirty="0" err="1" smtClean="0"/>
              <a:t>Tajem</a:t>
            </a:r>
            <a:r>
              <a:rPr lang="en-US" dirty="0" smtClean="0"/>
              <a:t> Ali a Sunni advocate as the Administrator.</a:t>
            </a:r>
          </a:p>
          <a:p>
            <a:endParaRPr lang="en-US" dirty="0" smtClean="0"/>
          </a:p>
          <a:p>
            <a:r>
              <a:rPr lang="en-US" dirty="0" smtClean="0"/>
              <a:t>The above appointment of </a:t>
            </a:r>
            <a:r>
              <a:rPr lang="en-US" dirty="0" err="1" smtClean="0"/>
              <a:t>Tajem</a:t>
            </a:r>
            <a:r>
              <a:rPr lang="en-US" dirty="0" smtClean="0"/>
              <a:t> Ali was disputed before the High Court, Calcutta which removed </a:t>
            </a:r>
            <a:r>
              <a:rPr lang="en-US" dirty="0" err="1" smtClean="0"/>
              <a:t>Tajem</a:t>
            </a:r>
            <a:r>
              <a:rPr lang="en-US" dirty="0" smtClean="0"/>
              <a:t> Ali and appointed </a:t>
            </a:r>
            <a:r>
              <a:rPr lang="en-US" dirty="0" err="1" smtClean="0"/>
              <a:t>Shahbir</a:t>
            </a:r>
            <a:r>
              <a:rPr lang="en-US" dirty="0" smtClean="0"/>
              <a:t> </a:t>
            </a:r>
            <a:r>
              <a:rPr lang="en-US" dirty="0" err="1" smtClean="0"/>
              <a:t>Naqvi</a:t>
            </a:r>
            <a:r>
              <a:rPr lang="en-US" dirty="0" smtClean="0"/>
              <a:t> a </a:t>
            </a:r>
            <a:r>
              <a:rPr lang="en-US" dirty="0" err="1" smtClean="0"/>
              <a:t>Shia</a:t>
            </a:r>
            <a:r>
              <a:rPr lang="en-US" dirty="0" smtClean="0"/>
              <a:t> from Patna as administrator.</a:t>
            </a:r>
          </a:p>
          <a:p>
            <a:endParaRPr lang="en-US" dirty="0" smtClean="0"/>
          </a:p>
          <a:p>
            <a:r>
              <a:rPr lang="en-US" dirty="0" smtClean="0"/>
              <a:t>In 1988 the Calcutta High Court appointed </a:t>
            </a:r>
            <a:r>
              <a:rPr lang="en-US" dirty="0" err="1" smtClean="0"/>
              <a:t>Sardar</a:t>
            </a:r>
            <a:r>
              <a:rPr lang="en-US" dirty="0" smtClean="0"/>
              <a:t> </a:t>
            </a:r>
            <a:r>
              <a:rPr lang="en-US" dirty="0" err="1" smtClean="0"/>
              <a:t>Amjad</a:t>
            </a:r>
            <a:r>
              <a:rPr lang="en-US" dirty="0" smtClean="0"/>
              <a:t> Ali an advocate and </a:t>
            </a:r>
            <a:r>
              <a:rPr lang="en-US" dirty="0" err="1" smtClean="0"/>
              <a:t>Nazim</a:t>
            </a:r>
            <a:r>
              <a:rPr lang="en-US" dirty="0" smtClean="0"/>
              <a:t> Ali </a:t>
            </a:r>
            <a:r>
              <a:rPr lang="en-US" dirty="0" err="1" smtClean="0"/>
              <a:t>Mirza</a:t>
            </a:r>
            <a:r>
              <a:rPr lang="en-US" dirty="0" smtClean="0"/>
              <a:t> a </a:t>
            </a:r>
            <a:r>
              <a:rPr lang="en-US" dirty="0" err="1" smtClean="0"/>
              <a:t>shia</a:t>
            </a:r>
            <a:r>
              <a:rPr lang="en-US" dirty="0" smtClean="0"/>
              <a:t> as Joint Administrator.</a:t>
            </a:r>
          </a:p>
          <a:p>
            <a:endParaRPr lang="en-US" dirty="0" smtClean="0"/>
          </a:p>
          <a:p>
            <a:r>
              <a:rPr lang="en-US" dirty="0" smtClean="0"/>
              <a:t>In 2011 valuable Chandelier of the </a:t>
            </a:r>
            <a:r>
              <a:rPr lang="en-US" dirty="0" err="1" smtClean="0"/>
              <a:t>Imambara</a:t>
            </a:r>
            <a:r>
              <a:rPr lang="en-US" dirty="0" smtClean="0"/>
              <a:t> were stolen.</a:t>
            </a:r>
          </a:p>
          <a:p>
            <a:endParaRPr lang="en-US" dirty="0" smtClean="0"/>
          </a:p>
          <a:p>
            <a:r>
              <a:rPr lang="en-US" dirty="0" smtClean="0"/>
              <a:t>In 2002 the Calcutta High Court directed the B board of </a:t>
            </a:r>
            <a:r>
              <a:rPr lang="en-US" dirty="0" err="1" smtClean="0"/>
              <a:t>Wakf</a:t>
            </a:r>
            <a:r>
              <a:rPr lang="en-US" dirty="0" smtClean="0"/>
              <a:t> to appoint a five member committee of Management, which it did in 2002.</a:t>
            </a:r>
          </a:p>
          <a:p>
            <a:endParaRPr lang="en-US" dirty="0" smtClean="0"/>
          </a:p>
          <a:p>
            <a:endParaRPr lang="en-US" dirty="0"/>
          </a:p>
        </p:txBody>
      </p:sp>
    </p:spTree>
  </p:cSld>
  <p:clrMapOvr>
    <a:masterClrMapping/>
  </p:clrMapOvr>
  <p:transition spd="slow" advTm="5000">
    <p:push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610600" cy="6247864"/>
          </a:xfrm>
          <a:prstGeom prst="rect">
            <a:avLst/>
          </a:prstGeom>
          <a:noFill/>
        </p:spPr>
        <p:txBody>
          <a:bodyPr wrap="square" rtlCol="0">
            <a:spAutoFit/>
          </a:bodyPr>
          <a:lstStyle/>
          <a:p>
            <a:r>
              <a:rPr lang="en-US" sz="1600" dirty="0" smtClean="0"/>
              <a:t>The new committee of Management did not take charge from the Joint Administrators but broke open the padlocks and messed up all documents papers, deeds, valuables </a:t>
            </a:r>
            <a:r>
              <a:rPr lang="en-US" sz="1600" dirty="0" err="1" smtClean="0"/>
              <a:t>jewellery</a:t>
            </a:r>
            <a:r>
              <a:rPr lang="en-US" sz="1600" dirty="0" smtClean="0"/>
              <a:t> religious relics for their own vested interest.</a:t>
            </a:r>
          </a:p>
          <a:p>
            <a:endParaRPr lang="en-US" sz="1600" dirty="0" smtClean="0"/>
          </a:p>
          <a:p>
            <a:r>
              <a:rPr lang="en-US" sz="1600" dirty="0" smtClean="0"/>
              <a:t>The above committee was the puppet of the Board of </a:t>
            </a:r>
            <a:r>
              <a:rPr lang="en-US" sz="1600" dirty="0" err="1" smtClean="0"/>
              <a:t>Wakf</a:t>
            </a:r>
            <a:r>
              <a:rPr lang="en-US" sz="1600" dirty="0" smtClean="0"/>
              <a:t> and the state Government which does not want  to reveal and identify the goods and assets of the </a:t>
            </a:r>
            <a:r>
              <a:rPr lang="en-US" sz="1600" dirty="0" err="1" smtClean="0"/>
              <a:t>Hoogly</a:t>
            </a:r>
            <a:r>
              <a:rPr lang="en-US" sz="1600" dirty="0" smtClean="0"/>
              <a:t> </a:t>
            </a:r>
            <a:r>
              <a:rPr lang="en-US" sz="1600" dirty="0" err="1" smtClean="0"/>
              <a:t>Imambara</a:t>
            </a:r>
            <a:r>
              <a:rPr lang="en-US" sz="1600" dirty="0" smtClean="0"/>
              <a:t>, since most of these have and are being misused mismanaged used by the State Government.</a:t>
            </a:r>
          </a:p>
          <a:p>
            <a:endParaRPr lang="en-US" sz="1600" dirty="0" smtClean="0"/>
          </a:p>
          <a:p>
            <a:r>
              <a:rPr lang="en-US" sz="1600" dirty="0" smtClean="0"/>
              <a:t>Since around  1930 the </a:t>
            </a:r>
            <a:r>
              <a:rPr lang="en-US" sz="1600" dirty="0" err="1" smtClean="0"/>
              <a:t>Hoogly</a:t>
            </a:r>
            <a:r>
              <a:rPr lang="en-US" sz="1600" dirty="0" smtClean="0"/>
              <a:t> </a:t>
            </a:r>
            <a:r>
              <a:rPr lang="en-US" sz="1600" dirty="0" err="1" smtClean="0"/>
              <a:t>Imambara</a:t>
            </a:r>
            <a:r>
              <a:rPr lang="en-US" sz="1600" dirty="0" smtClean="0"/>
              <a:t> Estate has been made to suffer indefinable losses and its assets are being forfeited   because of proper  fight back.</a:t>
            </a:r>
          </a:p>
          <a:p>
            <a:r>
              <a:rPr lang="en-US" sz="1600" dirty="0" smtClean="0"/>
              <a:t>A very lard area of this estate is in </a:t>
            </a:r>
            <a:r>
              <a:rPr lang="en-US" sz="1600" dirty="0" err="1" smtClean="0"/>
              <a:t>Syedpor</a:t>
            </a:r>
            <a:r>
              <a:rPr lang="en-US" sz="1600" dirty="0" smtClean="0"/>
              <a:t> Khulna, </a:t>
            </a:r>
            <a:r>
              <a:rPr lang="en-US" sz="1600" dirty="0" err="1" smtClean="0"/>
              <a:t>Jessore</a:t>
            </a:r>
            <a:r>
              <a:rPr lang="en-US" sz="1600" dirty="0" smtClean="0"/>
              <a:t> etc area of Bangladesh.</a:t>
            </a:r>
          </a:p>
          <a:p>
            <a:endParaRPr lang="en-US" sz="1600" dirty="0" smtClean="0"/>
          </a:p>
          <a:p>
            <a:r>
              <a:rPr lang="en-US" sz="1600" dirty="0" smtClean="0"/>
              <a:t>A substantial amount of about Rs 2 </a:t>
            </a:r>
            <a:r>
              <a:rPr lang="en-US" sz="1600" dirty="0" err="1" smtClean="0"/>
              <a:t>crores</a:t>
            </a:r>
            <a:r>
              <a:rPr lang="en-US" sz="1600" dirty="0" smtClean="0"/>
              <a:t> is lying with the Reserve Bank of India called Education Fund which none wants to reveal.</a:t>
            </a:r>
          </a:p>
          <a:p>
            <a:r>
              <a:rPr lang="en-US" sz="1600" dirty="0" smtClean="0"/>
              <a:t>A substantial amount of Religious </a:t>
            </a:r>
            <a:r>
              <a:rPr lang="en-US" sz="1600" dirty="0" err="1" smtClean="0"/>
              <a:t>Jewellery</a:t>
            </a:r>
            <a:r>
              <a:rPr lang="en-US" sz="1600" dirty="0" smtClean="0"/>
              <a:t> and gold is lying with the Government Treasury without any doubt  whatsoever.</a:t>
            </a:r>
          </a:p>
          <a:p>
            <a:endParaRPr lang="en-US" sz="1600" dirty="0" smtClean="0"/>
          </a:p>
          <a:p>
            <a:endParaRPr lang="en-US" sz="1600" dirty="0"/>
          </a:p>
        </p:txBody>
      </p:sp>
    </p:spTree>
  </p:cSld>
  <p:clrMapOvr>
    <a:masterClrMapping/>
  </p:clrMapOvr>
  <p:transition spd="slow" advTm="5000">
    <p:push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153</TotalTime>
  <Words>1960</Words>
  <Application>Microsoft Office PowerPoint</Application>
  <PresentationFormat>On-screen Show (4:3)</PresentationFormat>
  <Paragraphs>61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Metro</vt:lpstr>
      <vt:lpstr>History of Hoogly</vt:lpstr>
      <vt:lpstr>Hooghly</vt:lpstr>
      <vt:lpstr>Slide 3</vt:lpstr>
      <vt:lpstr>Slide 4</vt:lpstr>
      <vt:lpstr>Slide 5</vt:lpstr>
      <vt:lpstr>Slide 6</vt:lpstr>
      <vt:lpstr>Chuchura Ghorir More Clock Tower</vt:lpstr>
      <vt:lpstr>Slide 8</vt:lpstr>
      <vt:lpstr>Haji Md. Mohsin</vt:lpstr>
      <vt:lpstr>Slide 10</vt:lpstr>
      <vt:lpstr>Slide 11</vt:lpstr>
      <vt:lpstr>Slide 12</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Hoogly</dc:title>
  <dc:creator>pc2</dc:creator>
  <cp:lastModifiedBy>Ricky</cp:lastModifiedBy>
  <cp:revision>20</cp:revision>
  <dcterms:created xsi:type="dcterms:W3CDTF">2010-10-26T05:54:41Z</dcterms:created>
  <dcterms:modified xsi:type="dcterms:W3CDTF">2015-08-02T04:24:38Z</dcterms:modified>
</cp:coreProperties>
</file>